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mp4" ContentType="video/mp4"/>
  <Default Extension="emf" ContentType="image/x-emf"/>
  <Default Extension="jpg" ContentType="image/jpeg"/>
  <Default Extension="vml" ContentType="application/vnd.openxmlformats-officedocument.vmlDrawing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42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sldIdLst>
    <p:sldId id="256" r:id="rId2"/>
    <p:sldId id="440" r:id="rId3"/>
    <p:sldId id="442" r:id="rId4"/>
    <p:sldId id="464" r:id="rId5"/>
    <p:sldId id="463" r:id="rId6"/>
    <p:sldId id="446" r:id="rId7"/>
    <p:sldId id="448" r:id="rId8"/>
    <p:sldId id="449" r:id="rId9"/>
    <p:sldId id="257" r:id="rId10"/>
    <p:sldId id="258" r:id="rId11"/>
    <p:sldId id="259" r:id="rId12"/>
    <p:sldId id="260" r:id="rId13"/>
    <p:sldId id="262" r:id="rId14"/>
    <p:sldId id="263" r:id="rId15"/>
    <p:sldId id="264" r:id="rId16"/>
    <p:sldId id="462" r:id="rId17"/>
    <p:sldId id="458" r:id="rId18"/>
    <p:sldId id="465" r:id="rId19"/>
    <p:sldId id="267" r:id="rId20"/>
    <p:sldId id="269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459" r:id="rId36"/>
    <p:sldId id="466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437" r:id="rId48"/>
    <p:sldId id="296" r:id="rId49"/>
    <p:sldId id="297" r:id="rId50"/>
    <p:sldId id="298" r:id="rId51"/>
    <p:sldId id="299" r:id="rId52"/>
    <p:sldId id="467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9" r:id="rId62"/>
    <p:sldId id="310" r:id="rId63"/>
    <p:sldId id="311" r:id="rId64"/>
    <p:sldId id="312" r:id="rId65"/>
    <p:sldId id="313" r:id="rId66"/>
    <p:sldId id="314" r:id="rId67"/>
    <p:sldId id="468" r:id="rId68"/>
    <p:sldId id="469" r:id="rId69"/>
    <p:sldId id="460" r:id="rId70"/>
    <p:sldId id="470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461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79" r:id="rId102"/>
    <p:sldId id="380" r:id="rId103"/>
    <p:sldId id="381" r:id="rId104"/>
    <p:sldId id="382" r:id="rId105"/>
    <p:sldId id="383" r:id="rId106"/>
    <p:sldId id="385" r:id="rId107"/>
    <p:sldId id="395" r:id="rId108"/>
    <p:sldId id="471" r:id="rId109"/>
    <p:sldId id="472" r:id="rId110"/>
    <p:sldId id="396" r:id="rId111"/>
    <p:sldId id="473" r:id="rId112"/>
    <p:sldId id="397" r:id="rId113"/>
    <p:sldId id="398" r:id="rId114"/>
    <p:sldId id="399" r:id="rId115"/>
    <p:sldId id="450" r:id="rId116"/>
    <p:sldId id="406" r:id="rId117"/>
    <p:sldId id="451" r:id="rId118"/>
    <p:sldId id="452" r:id="rId119"/>
    <p:sldId id="453" r:id="rId120"/>
    <p:sldId id="409" r:id="rId121"/>
    <p:sldId id="454" r:id="rId122"/>
    <p:sldId id="410" r:id="rId123"/>
    <p:sldId id="474" r:id="rId124"/>
    <p:sldId id="411" r:id="rId125"/>
    <p:sldId id="412" r:id="rId126"/>
    <p:sldId id="414" r:id="rId127"/>
    <p:sldId id="415" r:id="rId128"/>
    <p:sldId id="417" r:id="rId129"/>
    <p:sldId id="418" r:id="rId130"/>
    <p:sldId id="419" r:id="rId131"/>
    <p:sldId id="420" r:id="rId132"/>
    <p:sldId id="421" r:id="rId133"/>
    <p:sldId id="422" r:id="rId134"/>
    <p:sldId id="423" r:id="rId135"/>
    <p:sldId id="424" r:id="rId136"/>
    <p:sldId id="426" r:id="rId137"/>
    <p:sldId id="427" r:id="rId138"/>
    <p:sldId id="430" r:id="rId139"/>
    <p:sldId id="455" r:id="rId140"/>
    <p:sldId id="432" r:id="rId141"/>
    <p:sldId id="433" r:id="rId142"/>
    <p:sldId id="435" r:id="rId143"/>
    <p:sldId id="456" r:id="rId144"/>
    <p:sldId id="475" r:id="rId145"/>
    <p:sldId id="476" r:id="rId146"/>
    <p:sldId id="477" r:id="rId147"/>
    <p:sldId id="478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/>
    <p:restoredTop sz="93130"/>
  </p:normalViewPr>
  <p:slideViewPr>
    <p:cSldViewPr snapToGrid="0" snapToObjects="1">
      <p:cViewPr>
        <p:scale>
          <a:sx n="72" d="100"/>
          <a:sy n="72" d="100"/>
        </p:scale>
        <p:origin x="11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filer01.ad.hva.nl\heind\proefschrift\Statistics,%20summaries\statistiek_cbs_internet_en_leeftijd_cijfers_2009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\\filer01.ad.hva.nl\heind\proefschrift\Statistics,%20summaries\statistiek_cbs_internet_en_leeftijd_cijfers_2009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file:///\\filer01.ad.hva.nl\heind\proefschrift\Statistics,%20summaries\statistiek_cbs_internet_en_leeftijd_cijfers_2009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file:///\\filer01.ad.hva.nl\heind\proefschrift\Statistics,%20summaries\statistiek_cbs_internet_en_leeftijd_cijfers_2009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93.0</c:v>
                </c:pt>
                <c:pt idx="1">
                  <c:v>90.0</c:v>
                </c:pt>
                <c:pt idx="2">
                  <c:v>97.0</c:v>
                </c:pt>
                <c:pt idx="3">
                  <c:v>89.0</c:v>
                </c:pt>
                <c:pt idx="4">
                  <c:v>68.0</c:v>
                </c:pt>
                <c:pt idx="5">
                  <c:v>41.0</c:v>
                </c:pt>
                <c:pt idx="6">
                  <c:v>28.0</c:v>
                </c:pt>
                <c:pt idx="7">
                  <c:v>49.0</c:v>
                </c:pt>
                <c:pt idx="8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15-25 years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99.0</c:v>
                </c:pt>
                <c:pt idx="1">
                  <c:v>99.0</c:v>
                </c:pt>
                <c:pt idx="2">
                  <c:v>99.0</c:v>
                </c:pt>
                <c:pt idx="3">
                  <c:v>86.0</c:v>
                </c:pt>
                <c:pt idx="4">
                  <c:v>72.0</c:v>
                </c:pt>
                <c:pt idx="5">
                  <c:v>46.0</c:v>
                </c:pt>
                <c:pt idx="6">
                  <c:v>30.0</c:v>
                </c:pt>
                <c:pt idx="7">
                  <c:v>33.0</c:v>
                </c:pt>
                <c:pt idx="8">
                  <c:v>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25-35 years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98.0</c:v>
                </c:pt>
                <c:pt idx="1">
                  <c:v>98.0</c:v>
                </c:pt>
                <c:pt idx="2">
                  <c:v>98.0</c:v>
                </c:pt>
                <c:pt idx="3">
                  <c:v>95.0</c:v>
                </c:pt>
                <c:pt idx="4">
                  <c:v>82.0</c:v>
                </c:pt>
                <c:pt idx="5">
                  <c:v>48.0</c:v>
                </c:pt>
                <c:pt idx="6">
                  <c:v>32.0</c:v>
                </c:pt>
                <c:pt idx="7">
                  <c:v>54.0</c:v>
                </c:pt>
                <c:pt idx="8">
                  <c:v>9.0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35-45 years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98.0</c:v>
                </c:pt>
                <c:pt idx="1">
                  <c:v>97.0</c:v>
                </c:pt>
                <c:pt idx="2">
                  <c:v>97.0</c:v>
                </c:pt>
                <c:pt idx="3">
                  <c:v>94.0</c:v>
                </c:pt>
                <c:pt idx="4">
                  <c:v>88.0</c:v>
                </c:pt>
                <c:pt idx="5">
                  <c:v>51.0</c:v>
                </c:pt>
                <c:pt idx="6">
                  <c:v>28.0</c:v>
                </c:pt>
                <c:pt idx="7">
                  <c:v>53.0</c:v>
                </c:pt>
                <c:pt idx="8">
                  <c:v>5.0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45-55 years5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94.0</c:v>
                </c:pt>
                <c:pt idx="1">
                  <c:v>91.0</c:v>
                </c:pt>
                <c:pt idx="2">
                  <c:v>96.0</c:v>
                </c:pt>
                <c:pt idx="3">
                  <c:v>92.0</c:v>
                </c:pt>
                <c:pt idx="4">
                  <c:v>61.0</c:v>
                </c:pt>
                <c:pt idx="5">
                  <c:v>31.0</c:v>
                </c:pt>
                <c:pt idx="6">
                  <c:v>28.0</c:v>
                </c:pt>
                <c:pt idx="7">
                  <c:v>53.0</c:v>
                </c:pt>
                <c:pt idx="8">
                  <c:v>7.0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55-65 years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9"/>
                <c:pt idx="0">
                  <c:v>91.0</c:v>
                </c:pt>
                <c:pt idx="1">
                  <c:v>82.0</c:v>
                </c:pt>
                <c:pt idx="2">
                  <c:v>95.0</c:v>
                </c:pt>
                <c:pt idx="3">
                  <c:v>89.0</c:v>
                </c:pt>
                <c:pt idx="4">
                  <c:v>54.0</c:v>
                </c:pt>
                <c:pt idx="5">
                  <c:v>25.0</c:v>
                </c:pt>
                <c:pt idx="6">
                  <c:v>24.0</c:v>
                </c:pt>
                <c:pt idx="7">
                  <c:v>55.0</c:v>
                </c:pt>
                <c:pt idx="8">
                  <c:v>7.0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65-75 years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clothes/sport articles</c:v>
                </c:pt>
                <c:pt idx="6">
                  <c:v>music/movie</c:v>
                </c:pt>
                <c:pt idx="7">
                  <c:v>travelling services</c:v>
                </c:pt>
                <c:pt idx="8">
                  <c:v>financial services</c:v>
                </c:pt>
              </c:strCache>
            </c:strRef>
          </c:cat>
          <c:val>
            <c:numRef>
              <c:f>Sheet1!$I$2:$I$10</c:f>
              <c:numCache>
                <c:formatCode>General</c:formatCode>
                <c:ptCount val="9"/>
                <c:pt idx="0">
                  <c:v>64.0</c:v>
                </c:pt>
                <c:pt idx="1">
                  <c:v>53.0</c:v>
                </c:pt>
                <c:pt idx="2">
                  <c:v>93.0</c:v>
                </c:pt>
                <c:pt idx="3">
                  <c:v>87.0</c:v>
                </c:pt>
                <c:pt idx="4">
                  <c:v>35.0</c:v>
                </c:pt>
                <c:pt idx="5">
                  <c:v>13.0</c:v>
                </c:pt>
                <c:pt idx="6">
                  <c:v>13.0</c:v>
                </c:pt>
                <c:pt idx="7">
                  <c:v>54.0</c:v>
                </c:pt>
                <c:pt idx="8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26896400"/>
        <c:axId val="-926893840"/>
      </c:barChart>
      <c:catAx>
        <c:axId val="-926896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26893840"/>
        <c:crosses val="autoZero"/>
        <c:auto val="1"/>
        <c:lblAlgn val="ctr"/>
        <c:lblOffset val="100"/>
        <c:noMultiLvlLbl val="0"/>
      </c:catAx>
      <c:valAx>
        <c:axId val="-926893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268964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Sheet1!$B$26:$B$34</c:f>
              <c:numCache>
                <c:formatCode>0</c:formatCode>
                <c:ptCount val="9"/>
                <c:pt idx="0" formatCode="General">
                  <c:v>93.0</c:v>
                </c:pt>
                <c:pt idx="1">
                  <c:v>90.0</c:v>
                </c:pt>
                <c:pt idx="2">
                  <c:v>97.0</c:v>
                </c:pt>
                <c:pt idx="3">
                  <c:v>89.0</c:v>
                </c:pt>
                <c:pt idx="4">
                  <c:v>61.0</c:v>
                </c:pt>
                <c:pt idx="5">
                  <c:v>41.0</c:v>
                </c:pt>
                <c:pt idx="6">
                  <c:v>28.0</c:v>
                </c:pt>
                <c:pt idx="7">
                  <c:v>49.0</c:v>
                </c:pt>
                <c:pt idx="8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Sheet1!$C$25</c:f>
              <c:strCache>
                <c:ptCount val="1"/>
                <c:pt idx="0">
                  <c:v>12-15 years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Sheet1!$C$26:$C$34</c:f>
              <c:numCache>
                <c:formatCode>0</c:formatCode>
                <c:ptCount val="9"/>
                <c:pt idx="0" formatCode="General">
                  <c:v>98.0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</c:numCache>
            </c:numRef>
          </c:val>
        </c:ser>
        <c:ser>
          <c:idx val="2"/>
          <c:order val="2"/>
          <c:tx>
            <c:strRef>
              <c:f>Sheet1!$D$25</c:f>
              <c:strCache>
                <c:ptCount val="1"/>
                <c:pt idx="0">
                  <c:v>15-25 years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Sheet1!$D$26:$D$34</c:f>
              <c:numCache>
                <c:formatCode>0</c:formatCode>
                <c:ptCount val="9"/>
                <c:pt idx="0" formatCode="General">
                  <c:v>93.0</c:v>
                </c:pt>
                <c:pt idx="1">
                  <c:v>98.01</c:v>
                </c:pt>
                <c:pt idx="2">
                  <c:v>97.0299</c:v>
                </c:pt>
                <c:pt idx="3">
                  <c:v>84.2886</c:v>
                </c:pt>
                <c:pt idx="4">
                  <c:v>71.28</c:v>
                </c:pt>
                <c:pt idx="5">
                  <c:v>32.7888</c:v>
                </c:pt>
                <c:pt idx="6">
                  <c:v>21.384</c:v>
                </c:pt>
                <c:pt idx="7">
                  <c:v>23.52239999999997</c:v>
                </c:pt>
                <c:pt idx="8">
                  <c:v>3.564</c:v>
                </c:pt>
              </c:numCache>
            </c:numRef>
          </c:val>
        </c:ser>
        <c:ser>
          <c:idx val="3"/>
          <c:order val="3"/>
          <c:tx>
            <c:strRef>
              <c:f>Sheet1!$E$25</c:f>
              <c:strCache>
                <c:ptCount val="1"/>
                <c:pt idx="0">
                  <c:v>25-35 years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Sheet1!$E$26:$E$34</c:f>
              <c:numCache>
                <c:formatCode>0</c:formatCode>
                <c:ptCount val="9"/>
                <c:pt idx="0" formatCode="General">
                  <c:v>86.0</c:v>
                </c:pt>
                <c:pt idx="1">
                  <c:v>96.04</c:v>
                </c:pt>
                <c:pt idx="2">
                  <c:v>94.1192</c:v>
                </c:pt>
                <c:pt idx="3">
                  <c:v>91.23800000000001</c:v>
                </c:pt>
                <c:pt idx="4">
                  <c:v>80.36</c:v>
                </c:pt>
                <c:pt idx="5">
                  <c:v>38.5728</c:v>
                </c:pt>
                <c:pt idx="6">
                  <c:v>25.71519999999999</c:v>
                </c:pt>
                <c:pt idx="7">
                  <c:v>43.3944</c:v>
                </c:pt>
                <c:pt idx="8">
                  <c:v>7.2324</c:v>
                </c:pt>
              </c:numCache>
            </c:numRef>
          </c:val>
        </c:ser>
        <c:ser>
          <c:idx val="4"/>
          <c:order val="4"/>
          <c:tx>
            <c:strRef>
              <c:f>Sheet1!$F$25</c:f>
              <c:strCache>
                <c:ptCount val="1"/>
                <c:pt idx="0">
                  <c:v>35-45 years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Sheet1!$F$26:$F$34</c:f>
              <c:numCache>
                <c:formatCode>0</c:formatCode>
                <c:ptCount val="9"/>
                <c:pt idx="0" formatCode="General">
                  <c:v>91.0</c:v>
                </c:pt>
                <c:pt idx="1">
                  <c:v>95.06</c:v>
                </c:pt>
                <c:pt idx="2">
                  <c:v>92.2082</c:v>
                </c:pt>
                <c:pt idx="3">
                  <c:v>89.35639999999998</c:v>
                </c:pt>
                <c:pt idx="4">
                  <c:v>86.24000000000002</c:v>
                </c:pt>
                <c:pt idx="5">
                  <c:v>43.98240000000001</c:v>
                </c:pt>
                <c:pt idx="6">
                  <c:v>24.14719999999999</c:v>
                </c:pt>
                <c:pt idx="7">
                  <c:v>45.7072</c:v>
                </c:pt>
                <c:pt idx="8">
                  <c:v>4.311999999999998</c:v>
                </c:pt>
              </c:numCache>
            </c:numRef>
          </c:val>
        </c:ser>
        <c:ser>
          <c:idx val="5"/>
          <c:order val="5"/>
          <c:tx>
            <c:strRef>
              <c:f>Sheet1!$G$25</c:f>
              <c:strCache>
                <c:ptCount val="1"/>
                <c:pt idx="0">
                  <c:v>45-55 years5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Sheet1!$G$26:$G$34</c:f>
              <c:numCache>
                <c:formatCode>0</c:formatCode>
                <c:ptCount val="9"/>
                <c:pt idx="0" formatCode="General">
                  <c:v>88.0</c:v>
                </c:pt>
                <c:pt idx="1">
                  <c:v>85.54</c:v>
                </c:pt>
                <c:pt idx="2">
                  <c:v>82.11840000000001</c:v>
                </c:pt>
                <c:pt idx="3">
                  <c:v>78.69679999999998</c:v>
                </c:pt>
                <c:pt idx="4">
                  <c:v>57.34</c:v>
                </c:pt>
                <c:pt idx="5">
                  <c:v>17.77539999999997</c:v>
                </c:pt>
                <c:pt idx="6">
                  <c:v>16.05519999999999</c:v>
                </c:pt>
                <c:pt idx="7">
                  <c:v>30.3902</c:v>
                </c:pt>
                <c:pt idx="8">
                  <c:v>4.0138</c:v>
                </c:pt>
              </c:numCache>
            </c:numRef>
          </c:val>
        </c:ser>
        <c:ser>
          <c:idx val="6"/>
          <c:order val="6"/>
          <c:tx>
            <c:strRef>
              <c:f>Sheet1!$H$25</c:f>
              <c:strCache>
                <c:ptCount val="1"/>
                <c:pt idx="0">
                  <c:v>55-65 years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Sheet1!$H$26:$H$34</c:f>
              <c:numCache>
                <c:formatCode>0</c:formatCode>
                <c:ptCount val="9"/>
                <c:pt idx="0" formatCode="General">
                  <c:v>73.0</c:v>
                </c:pt>
                <c:pt idx="1">
                  <c:v>74.62</c:v>
                </c:pt>
                <c:pt idx="2">
                  <c:v>70.88900000000001</c:v>
                </c:pt>
                <c:pt idx="3">
                  <c:v>66.4118000000001</c:v>
                </c:pt>
                <c:pt idx="4">
                  <c:v>49.14</c:v>
                </c:pt>
                <c:pt idx="5">
                  <c:v>12.285</c:v>
                </c:pt>
                <c:pt idx="6">
                  <c:v>11.7936</c:v>
                </c:pt>
                <c:pt idx="7">
                  <c:v>27.02699999999999</c:v>
                </c:pt>
                <c:pt idx="8">
                  <c:v>3.439799999999998</c:v>
                </c:pt>
              </c:numCache>
            </c:numRef>
          </c:val>
        </c:ser>
        <c:ser>
          <c:idx val="7"/>
          <c:order val="7"/>
          <c:tx>
            <c:strRef>
              <c:f>Sheet1!$I$25</c:f>
              <c:strCache>
                <c:ptCount val="1"/>
                <c:pt idx="0">
                  <c:v>65-75 years</c:v>
                </c:pt>
              </c:strCache>
            </c:strRef>
          </c:tx>
          <c:invertIfNegative val="0"/>
          <c:cat>
            <c:strRef>
              <c:f>Sheet1!$A$26:$A$34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Sheet1!$I$26:$I$34</c:f>
              <c:numCache>
                <c:formatCode>0</c:formatCode>
                <c:ptCount val="9"/>
                <c:pt idx="0" formatCode="General">
                  <c:v>41.0</c:v>
                </c:pt>
                <c:pt idx="1">
                  <c:v>33.92</c:v>
                </c:pt>
                <c:pt idx="2">
                  <c:v>31.54559999999992</c:v>
                </c:pt>
                <c:pt idx="3">
                  <c:v>29.5104</c:v>
                </c:pt>
                <c:pt idx="4">
                  <c:v>22.4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26619248"/>
        <c:axId val="-926873792"/>
      </c:barChart>
      <c:catAx>
        <c:axId val="-926619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26873792"/>
        <c:crosses val="autoZero"/>
        <c:auto val="1"/>
        <c:lblAlgn val="ctr"/>
        <c:lblOffset val="100"/>
        <c:noMultiLvlLbl val="0"/>
      </c:catAx>
      <c:valAx>
        <c:axId val="-9268737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266192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Sheet1!$B$49:$B$50</c:f>
              <c:strCache>
                <c:ptCount val="1"/>
                <c:pt idx="0">
                  <c:v>Income total</c:v>
                </c:pt>
              </c:strCache>
            </c:strRef>
          </c:tx>
          <c:invertIfNegative val="0"/>
          <c:cat>
            <c:strRef>
              <c:f>Sheet1!$A$51:$A$59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Sheet1!$B$51:$B$59</c:f>
              <c:numCache>
                <c:formatCode>General</c:formatCode>
                <c:ptCount val="9"/>
                <c:pt idx="0">
                  <c:v>93.0</c:v>
                </c:pt>
                <c:pt idx="1">
                  <c:v>90.0</c:v>
                </c:pt>
                <c:pt idx="2">
                  <c:v>97.0</c:v>
                </c:pt>
                <c:pt idx="3">
                  <c:v>89.0</c:v>
                </c:pt>
                <c:pt idx="4">
                  <c:v>61.0</c:v>
                </c:pt>
                <c:pt idx="5">
                  <c:v>41.0</c:v>
                </c:pt>
                <c:pt idx="6">
                  <c:v>28.0</c:v>
                </c:pt>
                <c:pt idx="7">
                  <c:v>49.0</c:v>
                </c:pt>
                <c:pt idx="8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Sheet1!$C$49:$C$50</c:f>
              <c:strCache>
                <c:ptCount val="1"/>
                <c:pt idx="0">
                  <c:v>Income low level</c:v>
                </c:pt>
              </c:strCache>
            </c:strRef>
          </c:tx>
          <c:invertIfNegative val="0"/>
          <c:cat>
            <c:strRef>
              <c:f>Sheet1!$A$51:$A$59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Sheet1!$C$51:$C$59</c:f>
              <c:numCache>
                <c:formatCode>General</c:formatCode>
                <c:ptCount val="9"/>
                <c:pt idx="0">
                  <c:v>85.0</c:v>
                </c:pt>
                <c:pt idx="1">
                  <c:v>82.0</c:v>
                </c:pt>
                <c:pt idx="2">
                  <c:v>94.0</c:v>
                </c:pt>
                <c:pt idx="3">
                  <c:v>85.0</c:v>
                </c:pt>
                <c:pt idx="4">
                  <c:v>48.0</c:v>
                </c:pt>
                <c:pt idx="5">
                  <c:v>49.0</c:v>
                </c:pt>
                <c:pt idx="6">
                  <c:v>22.0</c:v>
                </c:pt>
                <c:pt idx="7">
                  <c:v>30.0</c:v>
                </c:pt>
                <c:pt idx="8">
                  <c:v>5.0</c:v>
                </c:pt>
              </c:numCache>
            </c:numRef>
          </c:val>
        </c:ser>
        <c:ser>
          <c:idx val="2"/>
          <c:order val="2"/>
          <c:tx>
            <c:strRef>
              <c:f>Sheet1!$D$49:$D$50</c:f>
              <c:strCache>
                <c:ptCount val="1"/>
                <c:pt idx="0">
                  <c:v>Income low middle level</c:v>
                </c:pt>
              </c:strCache>
            </c:strRef>
          </c:tx>
          <c:invertIfNegative val="0"/>
          <c:cat>
            <c:strRef>
              <c:f>Sheet1!$A$51:$A$59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Sheet1!$D$51:$D$59</c:f>
              <c:numCache>
                <c:formatCode>General</c:formatCode>
                <c:ptCount val="9"/>
                <c:pt idx="0">
                  <c:v>89.0</c:v>
                </c:pt>
                <c:pt idx="1">
                  <c:v>87.0</c:v>
                </c:pt>
                <c:pt idx="2">
                  <c:v>96.0</c:v>
                </c:pt>
                <c:pt idx="3">
                  <c:v>88.0</c:v>
                </c:pt>
                <c:pt idx="4">
                  <c:v>55.0</c:v>
                </c:pt>
                <c:pt idx="5">
                  <c:v>45.0</c:v>
                </c:pt>
                <c:pt idx="6">
                  <c:v>24.0</c:v>
                </c:pt>
                <c:pt idx="7">
                  <c:v>43.0</c:v>
                </c:pt>
                <c:pt idx="8">
                  <c:v>5.0</c:v>
                </c:pt>
              </c:numCache>
            </c:numRef>
          </c:val>
        </c:ser>
        <c:ser>
          <c:idx val="3"/>
          <c:order val="3"/>
          <c:tx>
            <c:strRef>
              <c:f>Sheet1!$E$49:$E$50</c:f>
              <c:strCache>
                <c:ptCount val="1"/>
                <c:pt idx="0">
                  <c:v>Income middle level</c:v>
                </c:pt>
              </c:strCache>
            </c:strRef>
          </c:tx>
          <c:invertIfNegative val="0"/>
          <c:cat>
            <c:strRef>
              <c:f>Sheet1!$A$51:$A$59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Sheet1!$E$51:$E$59</c:f>
              <c:numCache>
                <c:formatCode>General</c:formatCode>
                <c:ptCount val="9"/>
                <c:pt idx="0">
                  <c:v>93.0</c:v>
                </c:pt>
                <c:pt idx="1">
                  <c:v>90.0</c:v>
                </c:pt>
                <c:pt idx="2">
                  <c:v>98.0</c:v>
                </c:pt>
                <c:pt idx="3">
                  <c:v>89.0</c:v>
                </c:pt>
                <c:pt idx="4">
                  <c:v>63.0</c:v>
                </c:pt>
                <c:pt idx="5">
                  <c:v>42.0</c:v>
                </c:pt>
                <c:pt idx="6">
                  <c:v>27.0</c:v>
                </c:pt>
                <c:pt idx="7">
                  <c:v>47.0</c:v>
                </c:pt>
                <c:pt idx="8">
                  <c:v>5.0</c:v>
                </c:pt>
              </c:numCache>
            </c:numRef>
          </c:val>
        </c:ser>
        <c:ser>
          <c:idx val="4"/>
          <c:order val="4"/>
          <c:tx>
            <c:strRef>
              <c:f>Sheet1!$F$49:$F$50</c:f>
              <c:strCache>
                <c:ptCount val="1"/>
                <c:pt idx="0">
                  <c:v>Income high middle level</c:v>
                </c:pt>
              </c:strCache>
            </c:strRef>
          </c:tx>
          <c:invertIfNegative val="0"/>
          <c:cat>
            <c:strRef>
              <c:f>Sheet1!$A$51:$A$59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Sheet1!$F$51:$F$59</c:f>
              <c:numCache>
                <c:formatCode>General</c:formatCode>
                <c:ptCount val="9"/>
                <c:pt idx="0">
                  <c:v>97.0</c:v>
                </c:pt>
                <c:pt idx="1">
                  <c:v>94.0</c:v>
                </c:pt>
                <c:pt idx="2">
                  <c:v>98.0</c:v>
                </c:pt>
                <c:pt idx="3">
                  <c:v>91.0</c:v>
                </c:pt>
                <c:pt idx="4">
                  <c:v>68.0</c:v>
                </c:pt>
                <c:pt idx="5">
                  <c:v>41.0</c:v>
                </c:pt>
                <c:pt idx="6">
                  <c:v>29.0</c:v>
                </c:pt>
                <c:pt idx="7">
                  <c:v>54.0</c:v>
                </c:pt>
                <c:pt idx="8">
                  <c:v>8.0</c:v>
                </c:pt>
              </c:numCache>
            </c:numRef>
          </c:val>
        </c:ser>
        <c:ser>
          <c:idx val="5"/>
          <c:order val="5"/>
          <c:tx>
            <c:strRef>
              <c:f>Sheet1!$G$49:$G$50</c:f>
              <c:strCache>
                <c:ptCount val="1"/>
                <c:pt idx="0">
                  <c:v>Income high level</c:v>
                </c:pt>
              </c:strCache>
            </c:strRef>
          </c:tx>
          <c:invertIfNegative val="0"/>
          <c:cat>
            <c:strRef>
              <c:f>Sheet1!$A$51:$A$59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Sheet1!$G$51:$G$59</c:f>
              <c:numCache>
                <c:formatCode>General</c:formatCode>
                <c:ptCount val="9"/>
                <c:pt idx="0">
                  <c:v>98.0</c:v>
                </c:pt>
                <c:pt idx="1">
                  <c:v>96.0</c:v>
                </c:pt>
                <c:pt idx="2">
                  <c:v>98.0</c:v>
                </c:pt>
                <c:pt idx="3">
                  <c:v>93.0</c:v>
                </c:pt>
                <c:pt idx="4">
                  <c:v>72.0</c:v>
                </c:pt>
                <c:pt idx="5">
                  <c:v>34.0</c:v>
                </c:pt>
                <c:pt idx="6">
                  <c:v>33.0</c:v>
                </c:pt>
                <c:pt idx="7">
                  <c:v>62.0</c:v>
                </c:pt>
                <c:pt idx="8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80467808"/>
        <c:axId val="-980472800"/>
      </c:barChart>
      <c:catAx>
        <c:axId val="-980467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80472800"/>
        <c:crosses val="autoZero"/>
        <c:auto val="1"/>
        <c:lblAlgn val="ctr"/>
        <c:lblOffset val="100"/>
        <c:noMultiLvlLbl val="0"/>
      </c:catAx>
      <c:valAx>
        <c:axId val="-9804728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804678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Sheet1!$B$37:$B$38</c:f>
              <c:strCache>
                <c:ptCount val="1"/>
                <c:pt idx="0">
                  <c:v>Education total</c:v>
                </c:pt>
              </c:strCache>
            </c:strRef>
          </c:tx>
          <c:invertIfNegative val="0"/>
          <c:cat>
            <c:strRef>
              <c:f>Sheet1!$A$39:$A$47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Sheet1!$B$39:$B$47</c:f>
              <c:numCache>
                <c:formatCode>General</c:formatCode>
                <c:ptCount val="9"/>
                <c:pt idx="0">
                  <c:v>93.0</c:v>
                </c:pt>
                <c:pt idx="1">
                  <c:v>90.0</c:v>
                </c:pt>
                <c:pt idx="2">
                  <c:v>97.0</c:v>
                </c:pt>
                <c:pt idx="3">
                  <c:v>89.0</c:v>
                </c:pt>
                <c:pt idx="4">
                  <c:v>61.0</c:v>
                </c:pt>
                <c:pt idx="5">
                  <c:v>41.0</c:v>
                </c:pt>
                <c:pt idx="6">
                  <c:v>28.0</c:v>
                </c:pt>
                <c:pt idx="7">
                  <c:v>49.0</c:v>
                </c:pt>
                <c:pt idx="8">
                  <c:v>6.0</c:v>
                </c:pt>
              </c:numCache>
            </c:numRef>
          </c:val>
        </c:ser>
        <c:ser>
          <c:idx val="1"/>
          <c:order val="1"/>
          <c:tx>
            <c:strRef>
              <c:f>Sheet1!$C$37:$C$38</c:f>
              <c:strCache>
                <c:ptCount val="1"/>
                <c:pt idx="0">
                  <c:v>Education lower level</c:v>
                </c:pt>
              </c:strCache>
            </c:strRef>
          </c:tx>
          <c:invertIfNegative val="0"/>
          <c:cat>
            <c:strRef>
              <c:f>Sheet1!$A$39:$A$47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Sheet1!$C$39:$C$47</c:f>
              <c:numCache>
                <c:formatCode>General</c:formatCode>
                <c:ptCount val="9"/>
                <c:pt idx="0">
                  <c:v>86.0</c:v>
                </c:pt>
                <c:pt idx="1">
                  <c:v>79.0</c:v>
                </c:pt>
                <c:pt idx="2">
                  <c:v>93.0</c:v>
                </c:pt>
                <c:pt idx="3">
                  <c:v>79.0</c:v>
                </c:pt>
                <c:pt idx="4">
                  <c:v>39.0</c:v>
                </c:pt>
                <c:pt idx="5">
                  <c:v>46.0</c:v>
                </c:pt>
                <c:pt idx="6">
                  <c:v>23.0</c:v>
                </c:pt>
                <c:pt idx="7">
                  <c:v>29.0</c:v>
                </c:pt>
                <c:pt idx="8">
                  <c:v>3.0</c:v>
                </c:pt>
              </c:numCache>
            </c:numRef>
          </c:val>
        </c:ser>
        <c:ser>
          <c:idx val="2"/>
          <c:order val="2"/>
          <c:tx>
            <c:strRef>
              <c:f>Sheet1!$D$37:$D$38</c:f>
              <c:strCache>
                <c:ptCount val="1"/>
                <c:pt idx="0">
                  <c:v>Education middle level</c:v>
                </c:pt>
              </c:strCache>
            </c:strRef>
          </c:tx>
          <c:invertIfNegative val="0"/>
          <c:cat>
            <c:strRef>
              <c:f>Sheet1!$A$39:$A$47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Sheet1!$D$39:$D$47</c:f>
              <c:numCache>
                <c:formatCode>General</c:formatCode>
                <c:ptCount val="9"/>
                <c:pt idx="0">
                  <c:v>96.0</c:v>
                </c:pt>
                <c:pt idx="1">
                  <c:v>94.0</c:v>
                </c:pt>
                <c:pt idx="2">
                  <c:v>98.0</c:v>
                </c:pt>
                <c:pt idx="3">
                  <c:v>93.0</c:v>
                </c:pt>
                <c:pt idx="4">
                  <c:v>68.0</c:v>
                </c:pt>
                <c:pt idx="5">
                  <c:v>43.0</c:v>
                </c:pt>
                <c:pt idx="6">
                  <c:v>25.0</c:v>
                </c:pt>
                <c:pt idx="7">
                  <c:v>46.0</c:v>
                </c:pt>
                <c:pt idx="8">
                  <c:v>5.0</c:v>
                </c:pt>
              </c:numCache>
            </c:numRef>
          </c:val>
        </c:ser>
        <c:ser>
          <c:idx val="3"/>
          <c:order val="3"/>
          <c:tx>
            <c:strRef>
              <c:f>Sheet1!$E$37:$E$38</c:f>
              <c:strCache>
                <c:ptCount val="1"/>
                <c:pt idx="0">
                  <c:v>Education higher level</c:v>
                </c:pt>
              </c:strCache>
            </c:strRef>
          </c:tx>
          <c:invertIfNegative val="0"/>
          <c:cat>
            <c:strRef>
              <c:f>Sheet1!$A$39:$A$47</c:f>
              <c:strCache>
                <c:ptCount val="9"/>
                <c:pt idx="0">
                  <c:v>access to the internet</c:v>
                </c:pt>
                <c:pt idx="1">
                  <c:v>used last three months</c:v>
                </c:pt>
                <c:pt idx="2">
                  <c:v>used for communication</c:v>
                </c:pt>
                <c:pt idx="3">
                  <c:v>used for information products/services</c:v>
                </c:pt>
                <c:pt idx="4">
                  <c:v>bought via internet last 12 months</c:v>
                </c:pt>
                <c:pt idx="5">
                  <c:v>of which clothes/sport articles</c:v>
                </c:pt>
                <c:pt idx="6">
                  <c:v>of which music/movie</c:v>
                </c:pt>
                <c:pt idx="7">
                  <c:v>of which travelling services</c:v>
                </c:pt>
                <c:pt idx="8">
                  <c:v>of which financial services</c:v>
                </c:pt>
              </c:strCache>
            </c:strRef>
          </c:cat>
          <c:val>
            <c:numRef>
              <c:f>Sheet1!$E$39:$E$47</c:f>
              <c:numCache>
                <c:formatCode>General</c:formatCode>
                <c:ptCount val="9"/>
                <c:pt idx="0">
                  <c:v>98.0</c:v>
                </c:pt>
                <c:pt idx="1">
                  <c:v>98.0</c:v>
                </c:pt>
                <c:pt idx="2">
                  <c:v>100.0</c:v>
                </c:pt>
                <c:pt idx="3">
                  <c:v>97.0</c:v>
                </c:pt>
                <c:pt idx="4">
                  <c:v>82.0</c:v>
                </c:pt>
                <c:pt idx="5">
                  <c:v>37.0</c:v>
                </c:pt>
                <c:pt idx="6">
                  <c:v>34.0</c:v>
                </c:pt>
                <c:pt idx="7">
                  <c:v>64.0</c:v>
                </c:pt>
                <c:pt idx="8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80661568"/>
        <c:axId val="-980671344"/>
      </c:barChart>
      <c:catAx>
        <c:axId val="-980661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80671344"/>
        <c:crosses val="autoZero"/>
        <c:auto val="1"/>
        <c:lblAlgn val="ctr"/>
        <c:lblOffset val="100"/>
        <c:noMultiLvlLbl val="0"/>
      </c:catAx>
      <c:valAx>
        <c:axId val="-980671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806615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8271A-EAB5-DA44-93B6-7AFD1039C009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305D7-2AE2-5045-90F7-D7DBCA0CE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9D87-F034-9A4B-B5B9-F5755C7E84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D198DDA-B402-4D4E-89D5-0E8189962A2F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1525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78E4572-33D7-794B-9673-8F7DE1BA8B4B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1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CE2818-5A6D-834B-958A-1EDF4CFB5B09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3399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F2692BC-3AA8-6443-908B-1B2C7F1EA847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07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610FF1F-35B2-5B43-8934-B9C1DB81CF7A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17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E19E5D2-54C3-DF48-8C7A-E56546A287AD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3277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556D3E-5486-6C45-B006-8B936008A6CB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68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29EA46F-CFE6-764A-BB24-F748DBBDD82E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15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BA8E209-6EEF-DD4D-A8D8-F765D787CDAA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010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EF53041-91FA-0147-8BD8-4754F2663545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124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A9EEE-9D65-453D-908E-667FC5A51E4B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958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8933F96-0DAD-994A-AA2F-3ABE644A4A86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320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9D77BE1-49D8-AC40-98D0-389782E67B54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5789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664B225-6E42-C04D-98E9-CCFB30C0800B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658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1B9A33-A8E3-BE4E-8153-2D305056B94B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842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C331EB2-DE29-C240-8E9B-4F963BDCB49D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133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061C308-5F10-1840-8C1C-09101CB0829E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79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E046841-4C12-4847-A6E1-E37EAED133E3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282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8CA3E6-F921-9E41-A278-4BA4C154456C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2539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EBB3B0-5C04-B048-BD45-6AD1CDB37A88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6694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48D72C6-B607-0B41-BDDB-C5CA2886A0C8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418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A9EEE-9D65-453D-908E-667FC5A51E4B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960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88A0847-2F89-3D41-A029-A170316B3628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324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4A9D07F-86D5-0D44-808D-4FFB527C27F8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317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C563163-9E36-7D43-B08F-14A9D8011551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374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DE3AF7C-F600-2141-A907-B7B0C61334BF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169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D282D0C-9D61-4844-B149-01887BD9F716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434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9F18F03-C534-8C45-AC0C-C1147D49A4F9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748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A266E7F-2E1F-F54C-B44B-5A83CD86F8E1}" type="slidenum">
              <a:rPr lang="en-US" altLang="en-US" sz="1200"/>
              <a:pPr/>
              <a:t>58</a:t>
            </a:fld>
            <a:endParaRPr lang="en-US" altLang="en-US" sz="12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763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0A9FB15-9665-9843-8B94-0F7AD468F95F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16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E49D44-99C9-4B46-AF08-B7DCEC0B5640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5705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16DB967-4D5C-6247-8C20-CF4BB65D2AB5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202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4A9D07F-86D5-0D44-808D-4FFB527C27F8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8401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6A68731-5F33-6845-9B19-93C7617D0DEF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2712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B6F1368-6793-F848-971D-B66F5CA0E343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630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77FCFCA-AF31-DE4C-9EA5-80386AF8DE69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969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4622DC1-291A-9343-9D56-C5882F4F32F8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93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0F6298-49ED-9841-8A3F-9D77627BDA0C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984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C839360-8D3C-1345-B5C6-C05E498B523C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3033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2525B72-BCD0-AE43-9E44-74F258E42BB1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832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92AFD8-3633-F74E-8184-9A24B38C9893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4936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918923E-2DA4-F149-B7FD-B1394AB2460A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275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8A59D46-5D5D-B448-A787-50A2C5496CB1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69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FFC5DA-B635-024E-8324-4BDBEDFA1ADF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5093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BABD4A3-0AD3-F449-A4E7-C05A612F6623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598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5944F58-ED72-A348-8B48-2850B7ACC15C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52487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25579B-D635-3841-B34D-0E799ABD2D22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5545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AB49FA9-E152-D245-B2DC-DB713287F71C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057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9871E15-8235-B344-9F13-0C0FCCCBBB98}" type="slidenum">
              <a:rPr lang="en-US" altLang="en-US" sz="1200"/>
              <a:pPr/>
              <a:t>81</a:t>
            </a:fld>
            <a:endParaRPr lang="en-US" altLang="en-US" sz="1200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2092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38DD6A7-27CC-0F40-B11B-7CF22387DDD9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204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3F5865-CE88-AD40-947A-5FFE62735035}" type="slidenum">
              <a:rPr lang="en-US" altLang="en-US" sz="1200"/>
              <a:pPr/>
              <a:t>83</a:t>
            </a:fld>
            <a:endParaRPr lang="en-US" altLang="en-US" sz="1200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277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95BF02-F094-634A-B4E3-F2BC1C0C6CB5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7943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0660209-A25C-384D-864C-1595EEDFCF81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2079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A8680E-C7A4-2D43-9272-66FD6F401F2F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5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8A8B0B5-E3EE-264B-BA2E-566F8C72B84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757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326FD9C-0636-BE42-9F94-9E0EF8F182B3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800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6B59B8A-16A2-5540-A071-BEC6057DFC5F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53196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F62CEBF-4588-C34B-A9CA-264F934210BE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626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CFE3BAD-76A0-A542-8AC5-E255E2ADDE2B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00037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B03865-8C1B-994D-AD41-2A6D8BAF3211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955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DBF7F0F-38AB-3446-B82B-262EA27083E6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6602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A97E61C-28CC-CD4C-A18F-A48CB1E4F958}" type="slidenum">
              <a:rPr lang="en-US" altLang="en-US" sz="1200"/>
              <a:pPr/>
              <a:t>94</a:t>
            </a:fld>
            <a:endParaRPr lang="en-US" altLang="en-US" sz="120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1367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0C4875-97A0-D847-B1F4-5D0D9C2E1091}" type="slidenum">
              <a:rPr lang="en-US" altLang="en-US" sz="1200"/>
              <a:pPr/>
              <a:t>95</a:t>
            </a:fld>
            <a:endParaRPr lang="en-US" altLang="en-US" sz="1200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02179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C417CDE-38C5-7E47-A357-0F15C6CFC76A}" type="slidenum">
              <a:rPr lang="en-US" altLang="en-US" sz="1200"/>
              <a:pPr/>
              <a:t>96</a:t>
            </a:fld>
            <a:endParaRPr lang="en-US" altLang="en-US" sz="1200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49004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426C00F-A620-3645-9DFC-B41EC279D85A}" type="slidenum">
              <a:rPr lang="en-US" altLang="en-US" sz="1200"/>
              <a:pPr/>
              <a:t>97</a:t>
            </a:fld>
            <a:endParaRPr lang="en-US" altLang="en-US" sz="1200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6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9C41288-E578-6944-9595-DA6AB5F922A9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91974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A50529F-906C-B442-B936-6315E63FF53F}" type="slidenum">
              <a:rPr lang="en-US" altLang="en-US" sz="1200"/>
              <a:pPr/>
              <a:t>98</a:t>
            </a:fld>
            <a:endParaRPr lang="en-US" altLang="en-US" sz="1200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1247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F463BD-746B-AD44-A65C-68F09DF910E2}" type="slidenum">
              <a:rPr lang="en-US" altLang="en-US" sz="1200"/>
              <a:pPr/>
              <a:t>99</a:t>
            </a:fld>
            <a:endParaRPr lang="en-US" altLang="en-US" sz="1200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277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6306C36-E2B5-3A47-B3D9-E81383848517}" type="slidenum">
              <a:rPr lang="en-US" altLang="en-US" sz="1200"/>
              <a:pPr/>
              <a:t>100</a:t>
            </a:fld>
            <a:endParaRPr lang="en-US" altLang="en-US" sz="1200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142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D926877-7533-974D-9239-2FDC3B4A9E32}" type="slidenum">
              <a:rPr lang="en-US" altLang="en-US" sz="1200"/>
              <a:pPr/>
              <a:t>101</a:t>
            </a:fld>
            <a:endParaRPr lang="en-US" altLang="en-US" sz="1200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7044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03BF86-9677-4D49-9A3A-44A4BCDEA5B2}" type="slidenum">
              <a:rPr lang="en-US" altLang="en-US" sz="1200"/>
              <a:pPr/>
              <a:t>102</a:t>
            </a:fld>
            <a:endParaRPr lang="en-US" altLang="en-US" sz="1200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61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A490C4E-2019-CE4B-8237-F423C93099D6}" type="slidenum">
              <a:rPr lang="en-US" altLang="en-US" sz="1200"/>
              <a:pPr/>
              <a:t>103</a:t>
            </a:fld>
            <a:endParaRPr lang="en-US" altLang="en-US" sz="1200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60875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2D4524B-C2E5-3843-87BB-F8673326D3FD}" type="slidenum">
              <a:rPr lang="en-US" altLang="en-US" sz="1200"/>
              <a:pPr/>
              <a:t>104</a:t>
            </a:fld>
            <a:endParaRPr lang="en-US" altLang="en-US" sz="1200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593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E880A4C-4E15-2F48-A52E-7A5C3FF1B7A5}" type="slidenum">
              <a:rPr lang="en-US" altLang="en-US" sz="1200"/>
              <a:pPr/>
              <a:t>105</a:t>
            </a:fld>
            <a:endParaRPr lang="en-US" altLang="en-US" sz="1200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0495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A23F08F-9D7F-2E43-86BC-372ECED3ABB6}" type="slidenum">
              <a:rPr lang="en-US" altLang="en-US" sz="1200"/>
              <a:pPr/>
              <a:t>106</a:t>
            </a:fld>
            <a:endParaRPr lang="en-US" altLang="en-US" sz="1200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8761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BA95384-33BC-9A4B-A5DF-8401141B8EF6}" type="slidenum">
              <a:rPr lang="en-US" altLang="en-US" sz="1200"/>
              <a:pPr/>
              <a:t>107</a:t>
            </a:fld>
            <a:endParaRPr lang="en-US" altLang="en-US" sz="1200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5885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EEF3AAF-5151-8045-A5BC-CACB39DF70EF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852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8E2DC24-8336-F242-9716-0520B013E9B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47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7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6" y="374652"/>
            <a:ext cx="11726984" cy="288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6079" y="1298577"/>
            <a:ext cx="11726984" cy="122237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1523785" y="38100"/>
            <a:ext cx="363416" cy="12223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347200" y="6524627"/>
            <a:ext cx="2540000" cy="182563"/>
          </a:xfrm>
        </p:spPr>
        <p:txBody>
          <a:bodyPr/>
          <a:lstStyle>
            <a:lvl1pPr>
              <a:defRPr/>
            </a:lvl1pPr>
          </a:lstStyle>
          <a:p>
            <a:fld id="{9545F405-3124-344B-B1C8-6309F883D4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0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2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9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1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19B16-9534-5E47-B195-5390A8F362BD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11A5A-25A4-EA46-92DB-CB7A41734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chart" Target="../charts/char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w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Marketing </a:t>
            </a:r>
            <a:br>
              <a:rPr lang="en-US" dirty="0" smtClean="0"/>
            </a:br>
            <a:r>
              <a:rPr lang="en-US" dirty="0" smtClean="0"/>
              <a:t>2017 - 2018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Tinka</a:t>
            </a:r>
            <a:r>
              <a:rPr lang="en-US" dirty="0" smtClean="0"/>
              <a:t> </a:t>
            </a:r>
            <a:r>
              <a:rPr lang="en-US" dirty="0" err="1" smtClean="0"/>
              <a:t>Overzier</a:t>
            </a:r>
            <a:endParaRPr lang="en-US" dirty="0" smtClean="0"/>
          </a:p>
          <a:p>
            <a:r>
              <a:rPr lang="en-US" dirty="0" smtClean="0"/>
              <a:t>Dick Heinhuis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marketing</a:t>
            </a:r>
            <a:endParaRPr lang="nl-NL" dirty="0"/>
          </a:p>
        </p:txBody>
      </p:sp>
      <p:sp>
        <p:nvSpPr>
          <p:cNvPr id="3379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nl-NL" dirty="0" smtClean="0">
                <a:latin typeface="+mj-lt"/>
              </a:rPr>
              <a:t>A way of thinking</a:t>
            </a:r>
          </a:p>
          <a:p>
            <a:endParaRPr lang="nl-NL" dirty="0">
              <a:latin typeface="+mj-lt"/>
            </a:endParaRPr>
          </a:p>
          <a:p>
            <a:r>
              <a:rPr lang="nl-NL" dirty="0" smtClean="0">
                <a:latin typeface="+mj-lt"/>
              </a:rPr>
              <a:t>A way of </a:t>
            </a:r>
            <a:r>
              <a:rPr lang="nl-NL" dirty="0" err="1" smtClean="0">
                <a:latin typeface="+mj-lt"/>
              </a:rPr>
              <a:t>organizing</a:t>
            </a:r>
            <a:endParaRPr lang="nl-NL" dirty="0" smtClean="0">
              <a:latin typeface="+mj-lt"/>
            </a:endParaRPr>
          </a:p>
          <a:p>
            <a:endParaRPr lang="nl-NL" dirty="0">
              <a:latin typeface="Times New Roman" charset="0"/>
            </a:endParaRPr>
          </a:p>
        </p:txBody>
      </p:sp>
      <p:sp>
        <p:nvSpPr>
          <p:cNvPr id="33795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>
                <a:latin typeface="+mj-lt"/>
              </a:rPr>
              <a:t>A way of </a:t>
            </a:r>
            <a:r>
              <a:rPr lang="nl-NL" dirty="0" err="1" smtClean="0">
                <a:latin typeface="+mj-lt"/>
              </a:rPr>
              <a:t>acting</a:t>
            </a:r>
            <a:endParaRPr lang="nl-NL" dirty="0">
              <a:latin typeface="+mj-lt"/>
            </a:endParaRPr>
          </a:p>
          <a:p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A way of </a:t>
            </a:r>
            <a:r>
              <a:rPr lang="nl-NL" dirty="0" err="1" smtClean="0">
                <a:latin typeface="+mj-lt"/>
              </a:rPr>
              <a:t>describing</a:t>
            </a:r>
            <a:endParaRPr lang="nl-NL" dirty="0">
              <a:latin typeface="+mj-lt"/>
            </a:endParaRPr>
          </a:p>
          <a:p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1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uiExpand="1" build="p"/>
      <p:bldP spid="33795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Content</a:t>
            </a:r>
          </a:p>
        </p:txBody>
      </p:sp>
      <p:sp>
        <p:nvSpPr>
          <p:cNvPr id="2416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Definitions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Old &amp; new business models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Business models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Cases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84099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Business model</a:t>
            </a:r>
          </a:p>
        </p:txBody>
      </p:sp>
      <p:sp>
        <p:nvSpPr>
          <p:cNvPr id="24371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What is a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153203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Definition (Timmers, 1999)</a:t>
            </a:r>
          </a:p>
        </p:txBody>
      </p:sp>
      <p:sp>
        <p:nvSpPr>
          <p:cNvPr id="24576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An architecture for product, service and information flows, including a description of the various business actors and their roles; and a description of the potential benefits for the various business actors; and a description of the sources of revenue</a:t>
            </a:r>
          </a:p>
        </p:txBody>
      </p:sp>
    </p:spTree>
    <p:extLst>
      <p:ext uri="{BB962C8B-B14F-4D97-AF65-F5344CB8AC3E}">
        <p14:creationId xmlns:p14="http://schemas.microsoft.com/office/powerpoint/2010/main" val="9131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Business models</a:t>
            </a:r>
          </a:p>
        </p:txBody>
      </p:sp>
      <p:sp>
        <p:nvSpPr>
          <p:cNvPr id="2478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Old business models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New business models</a:t>
            </a:r>
          </a:p>
        </p:txBody>
      </p:sp>
    </p:spTree>
    <p:extLst>
      <p:ext uri="{BB962C8B-B14F-4D97-AF65-F5344CB8AC3E}">
        <p14:creationId xmlns:p14="http://schemas.microsoft.com/office/powerpoint/2010/main" val="11197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Old business models (or strategy)</a:t>
            </a:r>
          </a:p>
        </p:txBody>
      </p:sp>
      <p:sp>
        <p:nvSpPr>
          <p:cNvPr id="24985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Operational excellence/cost leadership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Product excellence/differentiation (enhancing the service/product)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Customer intimacy</a:t>
            </a:r>
          </a:p>
        </p:txBody>
      </p:sp>
    </p:spTree>
    <p:extLst>
      <p:ext uri="{BB962C8B-B14F-4D97-AF65-F5344CB8AC3E}">
        <p14:creationId xmlns:p14="http://schemas.microsoft.com/office/powerpoint/2010/main" val="1821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New business models</a:t>
            </a:r>
          </a:p>
        </p:txBody>
      </p:sp>
      <p:sp>
        <p:nvSpPr>
          <p:cNvPr id="25190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E-Shop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E-procurement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E-malls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E-auctions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Virtual communities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Collaboration platforms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Third-party marketplaces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Value chain integrators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Value chain service providers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Information brokerage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>
                <a:ea typeface="ＭＳ Ｐゴシック" charset="-128"/>
              </a:rPr>
              <a:t>Trust and other services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9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Business models and revenues</a:t>
            </a:r>
          </a:p>
        </p:txBody>
      </p:sp>
      <p:sp>
        <p:nvSpPr>
          <p:cNvPr id="25600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E-Shop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E-procurement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E-malls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E-auctions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Virtual communities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Collaboration platforms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Third-party marketplaces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Value chain integrators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Value chain service providers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Information brokerage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a typeface="ＭＳ Ｐゴシック" charset="-128"/>
              </a:rPr>
              <a:t>Trust and other services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98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What</a:t>
            </a:r>
            <a:r>
              <a:rPr lang="ja-JP" altLang="en-US">
                <a:solidFill>
                  <a:srgbClr val="7B9899"/>
                </a:solidFill>
                <a:ea typeface="ＭＳ Ｐゴシック" charset="-128"/>
              </a:rPr>
              <a:t>’</a:t>
            </a:r>
            <a:r>
              <a:rPr lang="en-US" altLang="ja-JP">
                <a:solidFill>
                  <a:srgbClr val="7B9899"/>
                </a:solidFill>
                <a:ea typeface="ＭＳ Ｐゴシック" charset="-128"/>
              </a:rPr>
              <a:t>s really new about the models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272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iTunes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eBay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Amazon.com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Google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3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Presentations,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95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204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is not</a:t>
            </a:r>
            <a:endParaRPr lang="en-US" dirty="0"/>
          </a:p>
        </p:txBody>
      </p:sp>
      <p:pic>
        <p:nvPicPr>
          <p:cNvPr id="34818" name="Picture 5" descr="boor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628775"/>
            <a:ext cx="6985000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4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11 </a:t>
            </a:r>
            <a:r>
              <a:rPr lang="en-US" dirty="0" smtClean="0"/>
              <a:t>– </a:t>
            </a:r>
            <a:r>
              <a:rPr lang="en-US" dirty="0"/>
              <a:t>Marketing: Segmentation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70211" y="968187"/>
          <a:ext cx="795617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416"/>
                <a:gridCol w="4341250"/>
                <a:gridCol w="2838510"/>
              </a:tblGrid>
              <a:tr h="89638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 presentations websites</a:t>
                      </a:r>
                    </a:p>
                    <a:p>
                      <a:r>
                        <a:rPr lang="en-US" dirty="0" smtClean="0"/>
                        <a:t>Marketing </a:t>
                      </a:r>
                      <a:r>
                        <a:rPr lang="en-US" smtClean="0"/>
                        <a:t>segementation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359752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</a:t>
                      </a:r>
                    </a:p>
                    <a:p>
                      <a:r>
                        <a:rPr lang="en-US" baseline="0" dirty="0" smtClean="0"/>
                        <a:t>Marketing instruments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chapter 5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434221">
                <a:tc>
                  <a:txBody>
                    <a:bodyPr/>
                    <a:lstStyle/>
                    <a:p>
                      <a:r>
                        <a:rPr lang="en-US" dirty="0" smtClean="0"/>
                        <a:t>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resentation</a:t>
                      </a:r>
                      <a:r>
                        <a:rPr lang="en-US" baseline="0" dirty="0" smtClean="0"/>
                        <a:t> chapter 5</a:t>
                      </a:r>
                    </a:p>
                    <a:p>
                      <a:r>
                        <a:rPr lang="en-US" baseline="0" dirty="0" smtClean="0"/>
                        <a:t>Individual presentations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7 and 8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27472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pr</a:t>
                      </a:r>
                      <a:r>
                        <a:rPr lang="en-US" dirty="0" smtClean="0"/>
                        <a:t>esentation chapter 7  and 8</a:t>
                      </a:r>
                    </a:p>
                    <a:p>
                      <a:r>
                        <a:rPr lang="en-US" dirty="0" smtClean="0"/>
                        <a:t>Individual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Wrap</a:t>
                      </a:r>
                      <a:r>
                        <a:rPr lang="en-US" baseline="0" dirty="0" smtClean="0"/>
                        <a:t> up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94892">
                <a:tc>
                  <a:txBody>
                    <a:bodyPr/>
                    <a:lstStyle/>
                    <a:p>
                      <a:r>
                        <a:rPr lang="en-US" dirty="0" smtClean="0"/>
                        <a:t>16 - 19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289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Times New Roman" charset="0"/>
              </a:rPr>
              <a:t>Buying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behaviour</a:t>
            </a:r>
            <a:endParaRPr lang="nl-NL" dirty="0">
              <a:latin typeface="Times New Roman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32" y="1825625"/>
            <a:ext cx="5169735" cy="4351338"/>
          </a:xfrm>
        </p:spPr>
      </p:pic>
    </p:spTree>
    <p:extLst>
      <p:ext uri="{BB962C8B-B14F-4D97-AF65-F5344CB8AC3E}">
        <p14:creationId xmlns:p14="http://schemas.microsoft.com/office/powerpoint/2010/main" val="1761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Type of </a:t>
            </a:r>
            <a:r>
              <a:rPr lang="nl-NL" dirty="0" err="1" smtClean="0">
                <a:latin typeface="Times New Roman" charset="0"/>
              </a:rPr>
              <a:t>purchase</a:t>
            </a:r>
            <a:endParaRPr lang="nl-NL" dirty="0">
              <a:latin typeface="Times New Roman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7" y="2301081"/>
            <a:ext cx="7781925" cy="3400425"/>
          </a:xfrm>
        </p:spPr>
      </p:pic>
    </p:spTree>
    <p:extLst>
      <p:ext uri="{BB962C8B-B14F-4D97-AF65-F5344CB8AC3E}">
        <p14:creationId xmlns:p14="http://schemas.microsoft.com/office/powerpoint/2010/main" val="9264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39900"/>
            <a:ext cx="100393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4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Market </a:t>
            </a:r>
            <a:r>
              <a:rPr lang="nl-NL" dirty="0" err="1" smtClean="0">
                <a:latin typeface="Times New Roman" charset="0"/>
              </a:rPr>
              <a:t>segmentation</a:t>
            </a:r>
            <a:endParaRPr lang="nl-NL" dirty="0">
              <a:latin typeface="Times New Roman" charset="0"/>
            </a:endParaRPr>
          </a:p>
        </p:txBody>
      </p:sp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>
                <a:latin typeface="Times New Roman" charset="0"/>
              </a:rPr>
              <a:t>Reasons</a:t>
            </a:r>
            <a:endParaRPr lang="nl-NL" dirty="0" smtClean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Conditions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2006600"/>
            <a:ext cx="46577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2984500"/>
            <a:ext cx="1085088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and </a:t>
            </a:r>
            <a:r>
              <a:rPr lang="en-US" dirty="0" err="1" smtClean="0"/>
              <a:t>eCommerce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use of channels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But</a:t>
            </a:r>
            <a:endParaRPr lang="en-US" dirty="0"/>
          </a:p>
        </p:txBody>
      </p:sp>
      <p:pic>
        <p:nvPicPr>
          <p:cNvPr id="35842" name="Picture 4" descr="schilderij aan mu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628776"/>
            <a:ext cx="78486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86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latin typeface="Times New Roman" charset="0"/>
              </a:rPr>
              <a:t>Positioning </a:t>
            </a:r>
            <a:r>
              <a:rPr lang="nl-NL" dirty="0">
                <a:latin typeface="Times New Roman" charset="0"/>
              </a:rPr>
              <a:t/>
            </a:r>
            <a:br>
              <a:rPr lang="nl-NL" dirty="0">
                <a:latin typeface="Times New Roman" charset="0"/>
              </a:rPr>
            </a:br>
            <a:r>
              <a:rPr lang="nl-NL" dirty="0">
                <a:latin typeface="Times New Roman" charset="0"/>
              </a:rPr>
              <a:t>(</a:t>
            </a:r>
            <a:r>
              <a:rPr lang="nl-NL" dirty="0" smtClean="0">
                <a:latin typeface="Times New Roman" charset="0"/>
              </a:rPr>
              <a:t>CONSISTENCY OF THE 6 </a:t>
            </a:r>
            <a:r>
              <a:rPr lang="nl-NL" dirty="0">
                <a:latin typeface="Times New Roman" charset="0"/>
              </a:rPr>
              <a:t>P</a:t>
            </a:r>
            <a:r>
              <a:rPr lang="ja-JP" altLang="nl-NL" dirty="0">
                <a:latin typeface="Times New Roman" charset="0"/>
              </a:rPr>
              <a:t>’</a:t>
            </a:r>
            <a:r>
              <a:rPr lang="nl-NL" altLang="ja-JP" dirty="0">
                <a:latin typeface="Times New Roman" charset="0"/>
              </a:rPr>
              <a:t>S)</a:t>
            </a:r>
            <a:endParaRPr lang="nl-NL" dirty="0">
              <a:latin typeface="Times New Roman" charset="0"/>
            </a:endParaRPr>
          </a:p>
        </p:txBody>
      </p:sp>
      <p:sp>
        <p:nvSpPr>
          <p:cNvPr id="155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5624"/>
            <a:ext cx="943896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“Martini that is the right one” commercials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3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Marketing: the marketing instruments</a:t>
            </a:r>
          </a:p>
          <a:p>
            <a:r>
              <a:rPr lang="en-US" dirty="0" smtClean="0"/>
              <a:t>Presentations</a:t>
            </a:r>
          </a:p>
          <a:p>
            <a:r>
              <a:rPr lang="en-US" dirty="0" smtClean="0"/>
              <a:t>Working on the individual assignment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70211" y="968187"/>
          <a:ext cx="795617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416"/>
                <a:gridCol w="4341250"/>
                <a:gridCol w="2838510"/>
              </a:tblGrid>
              <a:tr h="89638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 presentations websites</a:t>
                      </a:r>
                    </a:p>
                    <a:p>
                      <a:r>
                        <a:rPr lang="en-US" dirty="0" smtClean="0"/>
                        <a:t>Marketing </a:t>
                      </a:r>
                      <a:r>
                        <a:rPr lang="en-US" smtClean="0"/>
                        <a:t>segementation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359752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</a:t>
                      </a:r>
                    </a:p>
                    <a:p>
                      <a:r>
                        <a:rPr lang="en-US" baseline="0" dirty="0" smtClean="0"/>
                        <a:t>Marketing instruments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chapter 5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434221">
                <a:tc>
                  <a:txBody>
                    <a:bodyPr/>
                    <a:lstStyle/>
                    <a:p>
                      <a:r>
                        <a:rPr lang="en-US" dirty="0" smtClean="0"/>
                        <a:t>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resentation</a:t>
                      </a:r>
                      <a:r>
                        <a:rPr lang="en-US" baseline="0" dirty="0" smtClean="0"/>
                        <a:t> chapter 5</a:t>
                      </a:r>
                    </a:p>
                    <a:p>
                      <a:r>
                        <a:rPr lang="en-US" baseline="0" dirty="0" smtClean="0"/>
                        <a:t>Individual presentations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7 and 8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27472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pr</a:t>
                      </a:r>
                      <a:r>
                        <a:rPr lang="en-US" dirty="0" smtClean="0"/>
                        <a:t>esentation chapter 7  and 8</a:t>
                      </a:r>
                    </a:p>
                    <a:p>
                      <a:r>
                        <a:rPr lang="en-US" dirty="0" smtClean="0"/>
                        <a:t>Individual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Wrap</a:t>
                      </a:r>
                      <a:r>
                        <a:rPr lang="en-US" baseline="0" dirty="0" smtClean="0"/>
                        <a:t> up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94892">
                <a:tc>
                  <a:txBody>
                    <a:bodyPr/>
                    <a:lstStyle/>
                    <a:p>
                      <a:r>
                        <a:rPr lang="en-US" dirty="0" smtClean="0"/>
                        <a:t>16 - 19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1733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Marketing </a:t>
            </a:r>
            <a:r>
              <a:rPr lang="nl-NL" dirty="0" err="1" smtClean="0">
                <a:latin typeface="Times New Roman" charset="0"/>
              </a:rPr>
              <a:t>strategy</a:t>
            </a:r>
            <a:endParaRPr lang="nl-NL" dirty="0">
              <a:latin typeface="Times New Roman" charset="0"/>
            </a:endParaRPr>
          </a:p>
        </p:txBody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Product/Service</a:t>
            </a:r>
            <a:endParaRPr lang="nl-NL" dirty="0">
              <a:latin typeface="Times New Roman" charset="0"/>
            </a:endParaRPr>
          </a:p>
          <a:p>
            <a:r>
              <a:rPr lang="nl-NL" dirty="0" smtClean="0">
                <a:latin typeface="Times New Roman" charset="0"/>
              </a:rPr>
              <a:t>Price</a:t>
            </a:r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Place</a:t>
            </a:r>
            <a:r>
              <a:rPr lang="nl-NL" dirty="0" smtClean="0">
                <a:latin typeface="Times New Roman" charset="0"/>
              </a:rPr>
              <a:t> (</a:t>
            </a:r>
            <a:r>
              <a:rPr lang="nl-NL" dirty="0" err="1" smtClean="0">
                <a:latin typeface="Times New Roman" charset="0"/>
              </a:rPr>
              <a:t>distribution</a:t>
            </a:r>
            <a:r>
              <a:rPr lang="nl-NL" dirty="0" smtClean="0">
                <a:latin typeface="Times New Roman" charset="0"/>
              </a:rPr>
              <a:t>)</a:t>
            </a:r>
            <a:endParaRPr lang="nl-NL" dirty="0">
              <a:latin typeface="Times New Roman" charset="0"/>
            </a:endParaRPr>
          </a:p>
          <a:p>
            <a:r>
              <a:rPr lang="nl-NL" dirty="0" smtClean="0">
                <a:latin typeface="Times New Roman" charset="0"/>
              </a:rPr>
              <a:t>Promotion (marketing </a:t>
            </a:r>
            <a:r>
              <a:rPr lang="nl-NL" dirty="0" err="1" smtClean="0">
                <a:latin typeface="Times New Roman" charset="0"/>
              </a:rPr>
              <a:t>communication</a:t>
            </a:r>
            <a:r>
              <a:rPr lang="nl-NL" dirty="0" smtClean="0">
                <a:latin typeface="Times New Roman" charset="0"/>
              </a:rPr>
              <a:t>)</a:t>
            </a:r>
            <a:endParaRPr lang="nl-NL" dirty="0">
              <a:latin typeface="Times New Roman" charset="0"/>
            </a:endParaRPr>
          </a:p>
          <a:p>
            <a:r>
              <a:rPr lang="nl-NL" dirty="0" smtClean="0">
                <a:latin typeface="Times New Roman" charset="0"/>
              </a:rPr>
              <a:t>(</a:t>
            </a:r>
            <a:r>
              <a:rPr lang="nl-NL" dirty="0" err="1" smtClean="0">
                <a:latin typeface="Times New Roman" charset="0"/>
              </a:rPr>
              <a:t>Personel</a:t>
            </a:r>
            <a:r>
              <a:rPr lang="nl-NL" dirty="0" smtClean="0">
                <a:latin typeface="Times New Roman" charset="0"/>
              </a:rPr>
              <a:t>)</a:t>
            </a:r>
            <a:endParaRPr lang="nl-NL" dirty="0">
              <a:latin typeface="Times New Roman" charset="0"/>
            </a:endParaRPr>
          </a:p>
          <a:p>
            <a:r>
              <a:rPr lang="nl-NL" dirty="0" smtClean="0">
                <a:latin typeface="Times New Roman" charset="0"/>
              </a:rPr>
              <a:t>(</a:t>
            </a:r>
            <a:r>
              <a:rPr lang="nl-NL" dirty="0" err="1" smtClean="0">
                <a:latin typeface="Times New Roman" charset="0"/>
              </a:rPr>
              <a:t>Processes</a:t>
            </a:r>
            <a:r>
              <a:rPr lang="nl-NL" dirty="0" smtClean="0">
                <a:latin typeface="Times New Roman" charset="0"/>
              </a:rPr>
              <a:t>)</a:t>
            </a:r>
          </a:p>
          <a:p>
            <a:r>
              <a:rPr lang="nl-NL" dirty="0" smtClean="0">
                <a:latin typeface="Times New Roman" charset="0"/>
              </a:rPr>
              <a:t>(</a:t>
            </a:r>
            <a:r>
              <a:rPr lang="nl-NL" dirty="0" err="1" smtClean="0">
                <a:latin typeface="Times New Roman" charset="0"/>
              </a:rPr>
              <a:t>Physical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evidence</a:t>
            </a:r>
            <a:r>
              <a:rPr lang="nl-NL" dirty="0" smtClean="0">
                <a:latin typeface="Times New Roman" charset="0"/>
              </a:rPr>
              <a:t>)</a:t>
            </a:r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Product/Service</a:t>
            </a:r>
            <a:endParaRPr lang="nl-NL" dirty="0">
              <a:latin typeface="Times New Roman" charset="0"/>
            </a:endParaRPr>
          </a:p>
        </p:txBody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latin typeface="Times New Roman" charset="0"/>
              </a:rPr>
              <a:t>CORE BENEFIT</a:t>
            </a:r>
          </a:p>
          <a:p>
            <a:r>
              <a:rPr lang="nl-NL" dirty="0">
                <a:latin typeface="Times New Roman" charset="0"/>
              </a:rPr>
              <a:t>FORMAL</a:t>
            </a:r>
          </a:p>
          <a:p>
            <a:r>
              <a:rPr lang="nl-NL" dirty="0">
                <a:latin typeface="Times New Roman" charset="0"/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9657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Price</a:t>
            </a:r>
            <a:endParaRPr lang="nl-NL" dirty="0">
              <a:latin typeface="Times New Roman" charset="0"/>
            </a:endParaRPr>
          </a:p>
        </p:txBody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Customer </a:t>
            </a:r>
            <a:r>
              <a:rPr lang="nl-NL" dirty="0" err="1" smtClean="0">
                <a:latin typeface="Times New Roman" charset="0"/>
              </a:rPr>
              <a:t>based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Competitor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based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Organization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based</a:t>
            </a:r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Customer </a:t>
            </a:r>
            <a:r>
              <a:rPr lang="nl-NL" dirty="0" err="1">
                <a:latin typeface="Times New Roman" charset="0"/>
              </a:rPr>
              <a:t>b</a:t>
            </a:r>
            <a:r>
              <a:rPr lang="nl-NL" dirty="0" err="1" smtClean="0">
                <a:latin typeface="Times New Roman" charset="0"/>
              </a:rPr>
              <a:t>ased</a:t>
            </a:r>
            <a:endParaRPr lang="nl-NL" dirty="0">
              <a:latin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89" y="1825625"/>
            <a:ext cx="3929622" cy="4351338"/>
          </a:xfrm>
        </p:spPr>
      </p:pic>
    </p:spTree>
    <p:extLst>
      <p:ext uri="{BB962C8B-B14F-4D97-AF65-F5344CB8AC3E}">
        <p14:creationId xmlns:p14="http://schemas.microsoft.com/office/powerpoint/2010/main" val="11568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Price </a:t>
            </a:r>
            <a:r>
              <a:rPr lang="nl-NL" dirty="0" err="1" smtClean="0">
                <a:latin typeface="Times New Roman" charset="0"/>
              </a:rPr>
              <a:t>strategy</a:t>
            </a:r>
            <a:endParaRPr lang="nl-NL" dirty="0">
              <a:latin typeface="Times New Roman" charset="0"/>
            </a:endParaRPr>
          </a:p>
        </p:txBody>
      </p:sp>
      <p:sp>
        <p:nvSpPr>
          <p:cNvPr id="1249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>
                <a:latin typeface="Times New Roman" charset="0"/>
              </a:rPr>
              <a:t>Psychological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Demand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differentiation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Bundling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Discrimination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7800"/>
            <a:ext cx="121920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Typology</a:t>
            </a:r>
            <a:r>
              <a:rPr lang="nl-NL" dirty="0"/>
              <a:t> </a:t>
            </a:r>
            <a:r>
              <a:rPr lang="nl-NL" dirty="0" err="1"/>
              <a:t>organisation</a:t>
            </a:r>
            <a:endParaRPr lang="nl-NL" dirty="0"/>
          </a:p>
        </p:txBody>
      </p:sp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3429001" y="2743201"/>
            <a:ext cx="64032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 dirty="0" smtClean="0"/>
              <a:t>(</a:t>
            </a:r>
            <a:r>
              <a:rPr lang="nl-NL" b="1" dirty="0" err="1">
                <a:latin typeface="+mj-lt"/>
              </a:rPr>
              <a:t>strategically</a:t>
            </a:r>
            <a:r>
              <a:rPr lang="nl-NL" b="1" dirty="0">
                <a:latin typeface="+mj-lt"/>
              </a:rPr>
              <a:t> </a:t>
            </a:r>
            <a:r>
              <a:rPr lang="nl-NL" b="1" dirty="0" err="1">
                <a:latin typeface="+mj-lt"/>
              </a:rPr>
              <a:t>integrated</a:t>
            </a:r>
            <a:r>
              <a:rPr lang="nl-NL" b="1" dirty="0">
                <a:latin typeface="+mj-lt"/>
              </a:rPr>
              <a:t>)	(marketing </a:t>
            </a:r>
            <a:r>
              <a:rPr lang="nl-NL" b="1" dirty="0" err="1">
                <a:latin typeface="+mj-lt"/>
              </a:rPr>
              <a:t>worriors</a:t>
            </a:r>
            <a:r>
              <a:rPr lang="nl-NL" b="1" dirty="0">
                <a:latin typeface="+mj-lt"/>
              </a:rPr>
              <a:t>)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3565526" y="4613276"/>
            <a:ext cx="64315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 dirty="0" smtClean="0">
                <a:latin typeface="+mj-lt"/>
              </a:rPr>
              <a:t>(</a:t>
            </a:r>
            <a:r>
              <a:rPr lang="nl-NL" b="1" dirty="0">
                <a:latin typeface="+mj-lt"/>
              </a:rPr>
              <a:t>customer </a:t>
            </a:r>
            <a:r>
              <a:rPr lang="nl-NL" b="1" dirty="0" err="1">
                <a:latin typeface="+mj-lt"/>
              </a:rPr>
              <a:t>preoccupied</a:t>
            </a:r>
            <a:r>
              <a:rPr lang="nl-NL" b="1" dirty="0">
                <a:latin typeface="+mj-lt"/>
              </a:rPr>
              <a:t>	(</a:t>
            </a:r>
            <a:r>
              <a:rPr lang="nl-NL" b="1" dirty="0" err="1">
                <a:latin typeface="+mj-lt"/>
              </a:rPr>
              <a:t>strategically</a:t>
            </a:r>
            <a:r>
              <a:rPr lang="nl-NL" b="1" dirty="0">
                <a:latin typeface="+mj-lt"/>
              </a:rPr>
              <a:t> inept)</a:t>
            </a:r>
            <a:endParaRPr lang="nl-NL" dirty="0">
              <a:latin typeface="+mj-lt"/>
            </a:endParaRP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4724400" y="586740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 dirty="0">
                <a:latin typeface="+mj-lt"/>
              </a:rPr>
              <a:t>ORIENTATION CUSTOMER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4572000" y="53340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/>
              <a:t>+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8686800" y="5334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/>
              <a:t>-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1752600" y="3716339"/>
            <a:ext cx="2387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 dirty="0">
                <a:latin typeface="+mj-lt"/>
              </a:rPr>
              <a:t>ORIENTATION</a:t>
            </a:r>
          </a:p>
          <a:p>
            <a:r>
              <a:rPr lang="nl-NL" b="1" dirty="0">
                <a:latin typeface="+mj-lt"/>
              </a:rPr>
              <a:t>COMPETITOR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2819400" y="2743200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/>
              <a:t>+</a:t>
            </a:r>
          </a:p>
        </p:txBody>
      </p:sp>
      <p:sp>
        <p:nvSpPr>
          <p:cNvPr id="38921" name="Text Box 10"/>
          <p:cNvSpPr txBox="1">
            <a:spLocks noChangeArrowheads="1"/>
          </p:cNvSpPr>
          <p:nvPr/>
        </p:nvSpPr>
        <p:spPr bwMode="auto">
          <a:xfrm>
            <a:off x="2895600" y="4648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nl-NL" b="1"/>
              <a:t>-</a:t>
            </a:r>
          </a:p>
        </p:txBody>
      </p:sp>
      <p:sp>
        <p:nvSpPr>
          <p:cNvPr id="38922" name="Text Box 11"/>
          <p:cNvSpPr txBox="1">
            <a:spLocks noChangeArrowheads="1"/>
          </p:cNvSpPr>
          <p:nvPr/>
        </p:nvSpPr>
        <p:spPr bwMode="auto">
          <a:xfrm>
            <a:off x="3565525" y="2403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75" y="-665734"/>
            <a:ext cx="12192001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-1466850"/>
            <a:ext cx="12192001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02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-1466850"/>
            <a:ext cx="12192001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6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-1466850"/>
            <a:ext cx="12192001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-1466850"/>
            <a:ext cx="121920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1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-1466850"/>
            <a:ext cx="12192001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Times New Roman" charset="0"/>
              </a:rPr>
              <a:t>Competitor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based</a:t>
            </a:r>
            <a:endParaRPr lang="nl-NL" dirty="0">
              <a:latin typeface="Times New Roman" charset="0"/>
            </a:endParaRPr>
          </a:p>
        </p:txBody>
      </p:sp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Positioning (</a:t>
            </a:r>
            <a:r>
              <a:rPr lang="nl-NL" dirty="0" err="1" smtClean="0">
                <a:latin typeface="Times New Roman" charset="0"/>
              </a:rPr>
              <a:t>differentiation</a:t>
            </a:r>
            <a:r>
              <a:rPr lang="nl-NL" dirty="0" smtClean="0">
                <a:latin typeface="Times New Roman" charset="0"/>
              </a:rPr>
              <a:t>)</a:t>
            </a:r>
            <a:endParaRPr lang="nl-NL" dirty="0">
              <a:latin typeface="Times New Roman" charset="0"/>
            </a:endParaRPr>
          </a:p>
          <a:p>
            <a:r>
              <a:rPr lang="nl-NL" dirty="0" smtClean="0">
                <a:latin typeface="Times New Roman" charset="0"/>
              </a:rPr>
              <a:t>Price Leader</a:t>
            </a:r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Follower</a:t>
            </a:r>
            <a:r>
              <a:rPr lang="nl-NL" dirty="0" smtClean="0">
                <a:latin typeface="Times New Roman" charset="0"/>
              </a:rPr>
              <a:t> leader</a:t>
            </a:r>
            <a:endParaRPr lang="nl-NL" dirty="0">
              <a:latin typeface="Times New Roman" charset="0"/>
            </a:endParaRPr>
          </a:p>
          <a:p>
            <a:r>
              <a:rPr lang="nl-NL" dirty="0">
                <a:latin typeface="Times New Roman" charset="0"/>
              </a:rPr>
              <a:t>(PUT OUT PRICING)</a:t>
            </a:r>
          </a:p>
          <a:p>
            <a:r>
              <a:rPr lang="nl-NL" dirty="0">
                <a:latin typeface="Times New Roman" charset="0"/>
              </a:rPr>
              <a:t>(STAY OUT PRICING)</a:t>
            </a:r>
          </a:p>
        </p:txBody>
      </p:sp>
    </p:spTree>
    <p:extLst>
      <p:ext uri="{BB962C8B-B14F-4D97-AF65-F5344CB8AC3E}">
        <p14:creationId xmlns:p14="http://schemas.microsoft.com/office/powerpoint/2010/main" val="18200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Times New Roman" charset="0"/>
              </a:rPr>
              <a:t>Organization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based</a:t>
            </a:r>
            <a:endParaRPr lang="nl-NL" dirty="0">
              <a:latin typeface="Times New Roman" charset="0"/>
            </a:endParaRPr>
          </a:p>
        </p:txBody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Profit </a:t>
            </a:r>
            <a:r>
              <a:rPr lang="nl-NL" dirty="0" err="1" smtClean="0">
                <a:latin typeface="Times New Roman" charset="0"/>
              </a:rPr>
              <a:t>based</a:t>
            </a:r>
            <a:endParaRPr lang="nl-NL" dirty="0">
              <a:latin typeface="Times New Roman" charset="0"/>
            </a:endParaRPr>
          </a:p>
          <a:p>
            <a:r>
              <a:rPr lang="nl-NL" dirty="0" err="1" smtClean="0">
                <a:latin typeface="Times New Roman" charset="0"/>
              </a:rPr>
              <a:t>Cost</a:t>
            </a:r>
            <a:r>
              <a:rPr lang="nl-NL" dirty="0" smtClean="0">
                <a:latin typeface="Times New Roman" charset="0"/>
              </a:rPr>
              <a:t> </a:t>
            </a:r>
            <a:r>
              <a:rPr lang="nl-NL" dirty="0" err="1" smtClean="0">
                <a:latin typeface="Times New Roman" charset="0"/>
              </a:rPr>
              <a:t>price</a:t>
            </a:r>
            <a:r>
              <a:rPr lang="nl-NL" dirty="0" smtClean="0">
                <a:latin typeface="Times New Roman" charset="0"/>
              </a:rPr>
              <a:t>  </a:t>
            </a:r>
            <a:r>
              <a:rPr lang="nl-NL" dirty="0">
                <a:latin typeface="Times New Roman" charset="0"/>
              </a:rPr>
              <a:t>+</a:t>
            </a:r>
          </a:p>
          <a:p>
            <a:r>
              <a:rPr lang="nl-NL" dirty="0" smtClean="0">
                <a:latin typeface="Times New Roman" charset="0"/>
              </a:rPr>
              <a:t>Product line</a:t>
            </a:r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  <a:p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>
                <a:latin typeface="Times New Roman" charset="0"/>
              </a:rPr>
              <a:t>Place</a:t>
            </a:r>
            <a:r>
              <a:rPr lang="nl-NL" dirty="0" smtClean="0">
                <a:latin typeface="Times New Roman" charset="0"/>
              </a:rPr>
              <a:t> (</a:t>
            </a:r>
            <a:r>
              <a:rPr lang="nl-NL" dirty="0" err="1" smtClean="0">
                <a:latin typeface="Times New Roman" charset="0"/>
              </a:rPr>
              <a:t>distribution</a:t>
            </a:r>
            <a:r>
              <a:rPr lang="nl-NL" dirty="0" smtClean="0">
                <a:latin typeface="Times New Roman" charset="0"/>
              </a:rPr>
              <a:t>)</a:t>
            </a:r>
            <a:endParaRPr lang="nl-NL" dirty="0">
              <a:latin typeface="Times New Roman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136" y="1825625"/>
            <a:ext cx="5795727" cy="4351338"/>
          </a:xfrm>
        </p:spPr>
      </p:pic>
    </p:spTree>
    <p:extLst>
      <p:ext uri="{BB962C8B-B14F-4D97-AF65-F5344CB8AC3E}">
        <p14:creationId xmlns:p14="http://schemas.microsoft.com/office/powerpoint/2010/main" val="18467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concept</a:t>
            </a:r>
            <a:endParaRPr lang="nl-NL" dirty="0"/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CLASSIC (TILL 1980)</a:t>
            </a:r>
          </a:p>
          <a:p>
            <a:r>
              <a:rPr lang="en-US" dirty="0">
                <a:latin typeface="+mj-lt"/>
              </a:rPr>
              <a:t>STRATEGIC (1980-1990)</a:t>
            </a:r>
          </a:p>
          <a:p>
            <a:r>
              <a:rPr lang="en-US" dirty="0">
                <a:latin typeface="+mj-lt"/>
              </a:rPr>
              <a:t>RELATIONS (1990 – 2000)</a:t>
            </a:r>
          </a:p>
          <a:p>
            <a:r>
              <a:rPr lang="en-US" dirty="0">
                <a:latin typeface="+mj-lt"/>
              </a:rPr>
              <a:t>VALUE (2000 - )</a:t>
            </a:r>
            <a:endParaRPr lang="nl-NL" dirty="0">
              <a:latin typeface="+mj-lt"/>
            </a:endParaRP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CUSTOMERS</a:t>
            </a:r>
          </a:p>
          <a:p>
            <a:r>
              <a:rPr lang="en-US" dirty="0" smtClean="0">
                <a:latin typeface="+mj-lt"/>
              </a:rPr>
              <a:t>COMPETITORS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DIRECT </a:t>
            </a:r>
            <a:r>
              <a:rPr lang="en-US" dirty="0">
                <a:latin typeface="+mj-lt"/>
              </a:rPr>
              <a:t>RELATIONS</a:t>
            </a:r>
          </a:p>
          <a:p>
            <a:r>
              <a:rPr lang="en-US" dirty="0">
                <a:latin typeface="+mj-lt"/>
              </a:rPr>
              <a:t>CUSTOMER VALUE</a:t>
            </a:r>
          </a:p>
          <a:p>
            <a:r>
              <a:rPr lang="en-US" dirty="0">
                <a:latin typeface="+mj-lt"/>
              </a:rPr>
              <a:t>THE BRAND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1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Promotion</a:t>
            </a:r>
            <a:endParaRPr lang="nl-NL" dirty="0">
              <a:latin typeface="Times New Roman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82" y="1825625"/>
            <a:ext cx="6475635" cy="4351338"/>
          </a:xfrm>
        </p:spPr>
      </p:pic>
    </p:spTree>
    <p:extLst>
      <p:ext uri="{BB962C8B-B14F-4D97-AF65-F5344CB8AC3E}">
        <p14:creationId xmlns:p14="http://schemas.microsoft.com/office/powerpoint/2010/main" val="19421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81000"/>
            <a:ext cx="889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 New Roman" charset="0"/>
              </a:rPr>
              <a:t>One more thing </a:t>
            </a:r>
            <a:r>
              <a:rPr lang="mr-IN" dirty="0" smtClean="0">
                <a:latin typeface="Times New Roman" charset="0"/>
              </a:rPr>
              <a:t>…</a:t>
            </a:r>
            <a:r>
              <a:rPr lang="en-GB" dirty="0" smtClean="0">
                <a:latin typeface="Times New Roman" charset="0"/>
              </a:rPr>
              <a:t>.</a:t>
            </a:r>
            <a:endParaRPr lang="nl-NL" dirty="0">
              <a:latin typeface="Times New Roman" charset="0"/>
            </a:endParaRP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>
                <a:latin typeface="Times New Roman" charset="0"/>
              </a:rPr>
              <a:t>WHEEL </a:t>
            </a:r>
            <a:r>
              <a:rPr lang="nl-NL" dirty="0">
                <a:latin typeface="Times New Roman" charset="0"/>
              </a:rPr>
              <a:t>OF RETAILING</a:t>
            </a:r>
          </a:p>
          <a:p>
            <a:endParaRPr lang="nl-NL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7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50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70211" y="968187"/>
          <a:ext cx="795617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416"/>
                <a:gridCol w="4341250"/>
                <a:gridCol w="2838510"/>
              </a:tblGrid>
              <a:tr h="89638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 presentations websites</a:t>
                      </a:r>
                    </a:p>
                    <a:p>
                      <a:r>
                        <a:rPr lang="en-US" dirty="0" smtClean="0"/>
                        <a:t>Marketing </a:t>
                      </a:r>
                      <a:r>
                        <a:rPr lang="en-US" smtClean="0"/>
                        <a:t>segementation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359752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</a:t>
                      </a:r>
                    </a:p>
                    <a:p>
                      <a:r>
                        <a:rPr lang="en-US" baseline="0" dirty="0" smtClean="0"/>
                        <a:t>Marketing instruments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chapter 5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434221">
                <a:tc>
                  <a:txBody>
                    <a:bodyPr/>
                    <a:lstStyle/>
                    <a:p>
                      <a:r>
                        <a:rPr lang="en-US" dirty="0" smtClean="0"/>
                        <a:t>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resentation</a:t>
                      </a:r>
                      <a:r>
                        <a:rPr lang="en-US" baseline="0" dirty="0" smtClean="0"/>
                        <a:t> chapter 5</a:t>
                      </a:r>
                    </a:p>
                    <a:p>
                      <a:r>
                        <a:rPr lang="en-US" baseline="0" dirty="0" smtClean="0"/>
                        <a:t>Individual presentations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7 and 8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27472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pr</a:t>
                      </a:r>
                      <a:r>
                        <a:rPr lang="en-US" dirty="0" smtClean="0"/>
                        <a:t>esentation chapter 7  and 8</a:t>
                      </a:r>
                    </a:p>
                    <a:p>
                      <a:r>
                        <a:rPr lang="en-US" dirty="0" smtClean="0"/>
                        <a:t>Individual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Wrap</a:t>
                      </a:r>
                      <a:r>
                        <a:rPr lang="en-US" baseline="0" dirty="0" smtClean="0"/>
                        <a:t> up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94892">
                <a:tc>
                  <a:txBody>
                    <a:bodyPr/>
                    <a:lstStyle/>
                    <a:p>
                      <a:r>
                        <a:rPr lang="en-US" dirty="0" smtClean="0"/>
                        <a:t>16 - 19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9253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37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70211" y="968187"/>
          <a:ext cx="795617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416"/>
                <a:gridCol w="4341250"/>
                <a:gridCol w="2838510"/>
              </a:tblGrid>
              <a:tr h="89638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 presentations websites</a:t>
                      </a:r>
                    </a:p>
                    <a:p>
                      <a:r>
                        <a:rPr lang="en-US" dirty="0" smtClean="0"/>
                        <a:t>Marketing </a:t>
                      </a:r>
                      <a:r>
                        <a:rPr lang="en-US" smtClean="0"/>
                        <a:t>segementation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359752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</a:t>
                      </a:r>
                    </a:p>
                    <a:p>
                      <a:r>
                        <a:rPr lang="en-US" baseline="0" dirty="0" smtClean="0"/>
                        <a:t>Marketing instruments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chapter 5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434221">
                <a:tc>
                  <a:txBody>
                    <a:bodyPr/>
                    <a:lstStyle/>
                    <a:p>
                      <a:r>
                        <a:rPr lang="en-US" dirty="0" smtClean="0"/>
                        <a:t>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resentation</a:t>
                      </a:r>
                      <a:r>
                        <a:rPr lang="en-US" baseline="0" dirty="0" smtClean="0"/>
                        <a:t> chapter 5</a:t>
                      </a:r>
                    </a:p>
                    <a:p>
                      <a:r>
                        <a:rPr lang="en-US" baseline="0" dirty="0" smtClean="0"/>
                        <a:t>Individual presentations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7 and 8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27472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pr</a:t>
                      </a:r>
                      <a:r>
                        <a:rPr lang="en-US" dirty="0" smtClean="0"/>
                        <a:t>esentation chapter 7  and 8</a:t>
                      </a:r>
                    </a:p>
                    <a:p>
                      <a:r>
                        <a:rPr lang="en-US" dirty="0" smtClean="0"/>
                        <a:t>Individual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Wrap</a:t>
                      </a:r>
                      <a:r>
                        <a:rPr lang="en-US" baseline="0" dirty="0" smtClean="0"/>
                        <a:t> up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94892">
                <a:tc>
                  <a:txBody>
                    <a:bodyPr/>
                    <a:lstStyle/>
                    <a:p>
                      <a:r>
                        <a:rPr lang="en-US" dirty="0" smtClean="0"/>
                        <a:t>16 - 19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37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58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15017"/>
              </p:ext>
            </p:extLst>
          </p:nvPr>
        </p:nvGraphicFramePr>
        <p:xfrm>
          <a:off x="3048000" y="1397001"/>
          <a:ext cx="6096000" cy="4599356"/>
        </p:xfrm>
        <a:graphic>
          <a:graphicData uri="http://schemas.openxmlformats.org/drawingml/2006/table">
            <a:tbl>
              <a:tblPr/>
              <a:tblGrid>
                <a:gridCol w="1631576"/>
                <a:gridCol w="2432424"/>
                <a:gridCol w="2032000"/>
              </a:tblGrid>
              <a:tr h="6778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Period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Focus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- 1980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Classic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Customer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- 1990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Strategic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Competitor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- 2000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Relations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Customer </a:t>
                      </a:r>
                      <a:r>
                        <a:rPr kumimoji="0" lang="nl-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8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kumimoji="0" lang="nl-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now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Mission/</a:t>
                      </a:r>
                      <a:r>
                        <a:rPr kumimoji="0" lang="nl-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values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The brand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7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941"/>
            <a:ext cx="6237941" cy="5591432"/>
          </a:xfrm>
          <a:prstGeom prst="rect">
            <a:avLst/>
          </a:prstGeom>
        </p:spPr>
      </p:pic>
      <p:pic>
        <p:nvPicPr>
          <p:cNvPr id="3" name="Marketing is about values  Steve Job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54589" y="149262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1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Presentations: who is the customer in ????</a:t>
            </a:r>
          </a:p>
          <a:p>
            <a:endParaRPr lang="en-US" dirty="0" smtClean="0"/>
          </a:p>
          <a:p>
            <a:r>
              <a:rPr lang="en-US" dirty="0" err="1" smtClean="0"/>
              <a:t>eBusiness</a:t>
            </a:r>
            <a:r>
              <a:rPr lang="en-US" dirty="0" smtClean="0"/>
              <a:t> </a:t>
            </a:r>
            <a:r>
              <a:rPr lang="en-US" dirty="0" smtClean="0"/>
              <a:t>and Online marketing</a:t>
            </a:r>
          </a:p>
          <a:p>
            <a:endParaRPr lang="en-US" dirty="0"/>
          </a:p>
          <a:p>
            <a:r>
              <a:rPr lang="en-US" dirty="0" smtClean="0"/>
              <a:t>The history of </a:t>
            </a:r>
            <a:r>
              <a:rPr lang="en-US" dirty="0" err="1" smtClean="0"/>
              <a:t>eBusiness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5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73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Online marketing?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>
          <a:xfrm>
            <a:off x="1919536" y="2906714"/>
            <a:ext cx="8352928" cy="1500187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74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Online Marketing</a:t>
            </a:r>
          </a:p>
          <a:p>
            <a:r>
              <a:rPr lang="en-US" dirty="0" smtClean="0"/>
              <a:t>- Presentation </a:t>
            </a:r>
            <a:r>
              <a:rPr lang="en-US" dirty="0" smtClean="0"/>
              <a:t>assignments and chapters </a:t>
            </a:r>
            <a:r>
              <a:rPr lang="en-US" dirty="0" smtClean="0"/>
              <a:t>(team)</a:t>
            </a:r>
          </a:p>
          <a:p>
            <a:r>
              <a:rPr lang="en-US" dirty="0" smtClean="0"/>
              <a:t>- Presentation analysis website case study (individual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Presentation progress case study (individual)</a:t>
            </a:r>
            <a:endParaRPr lang="en-US" dirty="0" smtClean="0"/>
          </a:p>
          <a:p>
            <a:r>
              <a:rPr lang="en-US" dirty="0" smtClean="0"/>
              <a:t>- Paper (individual, week 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914400"/>
            <a:ext cx="4203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E-Business: the perspectives</a:t>
            </a:r>
          </a:p>
        </p:txBody>
      </p:sp>
      <p:sp>
        <p:nvSpPr>
          <p:cNvPr id="29698" name="Text Box 10"/>
          <p:cNvSpPr txBox="1">
            <a:spLocks noChangeArrowheads="1"/>
          </p:cNvSpPr>
          <p:nvPr/>
        </p:nvSpPr>
        <p:spPr bwMode="auto">
          <a:xfrm>
            <a:off x="2514600" y="3429001"/>
            <a:ext cx="2438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Technology perspective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(2)</a:t>
            </a:r>
          </a:p>
        </p:txBody>
      </p:sp>
      <p:sp>
        <p:nvSpPr>
          <p:cNvPr id="29699" name="Text Box 11"/>
          <p:cNvSpPr txBox="1">
            <a:spLocks noChangeArrowheads="1"/>
          </p:cNvSpPr>
          <p:nvPr/>
        </p:nvSpPr>
        <p:spPr bwMode="auto">
          <a:xfrm>
            <a:off x="4876800" y="2209801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Financial perspective (4)</a:t>
            </a:r>
          </a:p>
        </p:txBody>
      </p:sp>
      <p:sp>
        <p:nvSpPr>
          <p:cNvPr id="29700" name="Text Box 12"/>
          <p:cNvSpPr txBox="1">
            <a:spLocks noChangeArrowheads="1"/>
          </p:cNvSpPr>
          <p:nvPr/>
        </p:nvSpPr>
        <p:spPr bwMode="auto">
          <a:xfrm>
            <a:off x="7391400" y="3505201"/>
            <a:ext cx="274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Industry perspective (3)</a:t>
            </a:r>
          </a:p>
        </p:txBody>
      </p:sp>
      <p:sp>
        <p:nvSpPr>
          <p:cNvPr id="29701" name="Text Box 13"/>
          <p:cNvSpPr txBox="1">
            <a:spLocks noChangeArrowheads="1"/>
          </p:cNvSpPr>
          <p:nvPr/>
        </p:nvSpPr>
        <p:spPr bwMode="auto">
          <a:xfrm>
            <a:off x="4953000" y="4800601"/>
            <a:ext cx="1828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Consumer perspective (1)</a:t>
            </a:r>
          </a:p>
        </p:txBody>
      </p:sp>
      <p:sp>
        <p:nvSpPr>
          <p:cNvPr id="29702" name="Text Box 14"/>
          <p:cNvSpPr txBox="1">
            <a:spLocks noChangeArrowheads="1"/>
          </p:cNvSpPr>
          <p:nvPr/>
        </p:nvSpPr>
        <p:spPr bwMode="auto">
          <a:xfrm>
            <a:off x="4953000" y="36576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991414"/>
                </a:solidFill>
              </a:rPr>
              <a:t>E-Business</a:t>
            </a:r>
            <a:endParaRPr lang="en-US" altLang="en-US"/>
          </a:p>
        </p:txBody>
      </p:sp>
      <p:sp>
        <p:nvSpPr>
          <p:cNvPr id="29703" name="AutoShape 16"/>
          <p:cNvSpPr>
            <a:spLocks noChangeArrowheads="1"/>
          </p:cNvSpPr>
          <p:nvPr/>
        </p:nvSpPr>
        <p:spPr bwMode="auto">
          <a:xfrm>
            <a:off x="6705600" y="38100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9704" name="AutoShape 17"/>
          <p:cNvSpPr>
            <a:spLocks noChangeArrowheads="1"/>
          </p:cNvSpPr>
          <p:nvPr/>
        </p:nvSpPr>
        <p:spPr bwMode="auto">
          <a:xfrm>
            <a:off x="5486400" y="3048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9705" name="AutoShape 18"/>
          <p:cNvSpPr>
            <a:spLocks noChangeArrowheads="1"/>
          </p:cNvSpPr>
          <p:nvPr/>
        </p:nvSpPr>
        <p:spPr bwMode="auto">
          <a:xfrm>
            <a:off x="4191000" y="3810000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9706" name="AutoShape 19"/>
          <p:cNvSpPr>
            <a:spLocks noChangeArrowheads="1"/>
          </p:cNvSpPr>
          <p:nvPr/>
        </p:nvSpPr>
        <p:spPr bwMode="auto">
          <a:xfrm>
            <a:off x="5486400" y="4191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801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25" y="228601"/>
            <a:ext cx="8534400" cy="758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ea typeface="ＭＳ Ｐゴシック" charset="-128"/>
              </a:rPr>
              <a:t>Perspectives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25625" y="1371600"/>
            <a:ext cx="4038600" cy="46815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>
                <a:ea typeface="ＭＳ Ｐゴシック" charset="-128"/>
              </a:rPr>
              <a:t>Financial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Industry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1747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00800" y="1905000"/>
            <a:ext cx="3810000" cy="41148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ea typeface="ＭＳ Ｐゴシック" charset="-128"/>
              </a:rPr>
              <a:t>Business model (how to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ea typeface="ＭＳ Ｐゴシック" charset="-128"/>
              </a:rPr>
              <a:t>earn money)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ea typeface="ＭＳ Ｐゴシック" charset="-128"/>
              </a:rPr>
              <a:t>Strategy, competitors,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ea typeface="ＭＳ Ｐゴシック" charset="-128"/>
              </a:rPr>
              <a:t>industry structure (how to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ea typeface="ＭＳ Ｐゴシック" charset="-128"/>
              </a:rPr>
              <a:t>beat the competitors)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400">
              <a:ea typeface="ＭＳ Ｐゴシック" charset="-128"/>
            </a:endParaRPr>
          </a:p>
        </p:txBody>
      </p:sp>
      <p:sp>
        <p:nvSpPr>
          <p:cNvPr id="31748" name="AutoShape 5"/>
          <p:cNvSpPr>
            <a:spLocks noChangeArrowheads="1"/>
          </p:cNvSpPr>
          <p:nvPr/>
        </p:nvSpPr>
        <p:spPr bwMode="auto">
          <a:xfrm>
            <a:off x="4419600" y="2209800"/>
            <a:ext cx="1828800" cy="152400"/>
          </a:xfrm>
          <a:prstGeom prst="rightArrow">
            <a:avLst>
              <a:gd name="adj1" fmla="val 50000"/>
              <a:gd name="adj2" fmla="val 3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31749" name="AutoShape 6"/>
          <p:cNvSpPr>
            <a:spLocks noChangeArrowheads="1"/>
          </p:cNvSpPr>
          <p:nvPr/>
        </p:nvSpPr>
        <p:spPr bwMode="auto">
          <a:xfrm>
            <a:off x="4343400" y="4800600"/>
            <a:ext cx="1981200" cy="152400"/>
          </a:xfrm>
          <a:prstGeom prst="rightArrow">
            <a:avLst>
              <a:gd name="adj1" fmla="val 50000"/>
              <a:gd name="adj2" fmla="val 3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997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25" y="228601"/>
            <a:ext cx="8534400" cy="758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ea typeface="ＭＳ Ｐゴシック" charset="-128"/>
              </a:rPr>
              <a:t>Perspectives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25625" y="1371600"/>
            <a:ext cx="4038600" cy="4681538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>
                <a:ea typeface="ＭＳ Ｐゴシック" charset="-128"/>
              </a:rPr>
              <a:t>Technology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Consumer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3795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400800" y="1905000"/>
            <a:ext cx="3810000" cy="4114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Technology acceptance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models (when, why do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consumers use IT systems)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Consumer behaviour,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product/service characteristics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(who uses why the Internet for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ea typeface="ＭＳ Ｐゴシック" charset="-128"/>
              </a:rPr>
              <a:t>what)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000">
              <a:ea typeface="ＭＳ Ｐゴシック" charset="-128"/>
            </a:endParaRPr>
          </a:p>
        </p:txBody>
      </p:sp>
      <p:sp>
        <p:nvSpPr>
          <p:cNvPr id="33796" name="AutoShape 5"/>
          <p:cNvSpPr>
            <a:spLocks noChangeArrowheads="1"/>
          </p:cNvSpPr>
          <p:nvPr/>
        </p:nvSpPr>
        <p:spPr bwMode="auto">
          <a:xfrm>
            <a:off x="4572000" y="2209800"/>
            <a:ext cx="1828800" cy="152400"/>
          </a:xfrm>
          <a:prstGeom prst="rightArrow">
            <a:avLst>
              <a:gd name="adj1" fmla="val 50000"/>
              <a:gd name="adj2" fmla="val 3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33797" name="AutoShape 6"/>
          <p:cNvSpPr>
            <a:spLocks noChangeArrowheads="1"/>
          </p:cNvSpPr>
          <p:nvPr/>
        </p:nvSpPr>
        <p:spPr bwMode="auto">
          <a:xfrm>
            <a:off x="4343400" y="4800600"/>
            <a:ext cx="1981200" cy="152400"/>
          </a:xfrm>
          <a:prstGeom prst="rightArrow">
            <a:avLst>
              <a:gd name="adj1" fmla="val 50000"/>
              <a:gd name="adj2" fmla="val 3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321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7B9899"/>
                </a:solidFill>
                <a:ea typeface="ＭＳ Ｐゴシック" charset="-128"/>
              </a:rPr>
              <a:t>The context of e-Business</a:t>
            </a:r>
            <a:endParaRPr lang="nl-NL" altLang="en-US" dirty="0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Economic developments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The new economy</a:t>
            </a: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The information economy</a:t>
            </a:r>
            <a:endParaRPr lang="nl-NL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0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Economic developments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378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Industrial revolution (1750 – 1880)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Production revolution (1880 – 1945)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Management revolution (1945 - ?)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altLang="en-US" sz="24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01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Economic developments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Labour dominant (till 1800)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Capital dominant (till 1950)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Knowledge dominant (till ?)</a:t>
            </a:r>
          </a:p>
          <a:p>
            <a:pPr eaLnBrk="1" hangingPunct="1">
              <a:buFontTx/>
              <a:buNone/>
            </a:pPr>
            <a:endParaRPr lang="nl-N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32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The market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Global markets (from 1950)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Multinationals in stead of regions (from 1970)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Information/network society</a:t>
            </a:r>
          </a:p>
          <a:p>
            <a:pPr eaLnBrk="1" hangingPunct="1">
              <a:buFontTx/>
              <a:buNone/>
            </a:pPr>
            <a:endParaRPr lang="nl-N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8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>
                <a:solidFill>
                  <a:srgbClr val="7B9899"/>
                </a:solidFill>
                <a:ea typeface="ＭＳ Ｐゴシック" charset="-128"/>
              </a:rPr>
              <a:t>Consequences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440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altLang="en-US">
                <a:ea typeface="ＭＳ Ｐゴシック" charset="-128"/>
              </a:rPr>
              <a:t>From social capitalism to new capitalism</a:t>
            </a:r>
          </a:p>
          <a:p>
            <a:pPr eaLnBrk="1" hangingPunct="1">
              <a:lnSpc>
                <a:spcPct val="90000"/>
              </a:lnSpc>
            </a:pPr>
            <a:endParaRPr lang="nl-NL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nl-NL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nl-NL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altLang="en-US" sz="1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altLang="en-US" sz="1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altLang="en-US" sz="1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altLang="en-US" sz="140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NL" altLang="en-US" sz="1400">
                <a:ea typeface="ＭＳ Ｐゴシック" charset="-128"/>
              </a:rPr>
              <a:t>Richard Sennett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NL" altLang="en-US" sz="1400">
                <a:ea typeface="ＭＳ Ｐゴシック" charset="-128"/>
              </a:rPr>
              <a:t>Robert Putnam</a:t>
            </a:r>
            <a:endParaRPr lang="en-US" altLang="en-US" sz="14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75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>
                <a:solidFill>
                  <a:srgbClr val="7B9899"/>
                </a:solidFill>
                <a:ea typeface="ＭＳ Ｐゴシック" charset="-128"/>
              </a:rPr>
              <a:t>Characteristics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460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nl-NL" altLang="en-US">
                <a:ea typeface="ＭＳ Ｐゴシック" charset="-128"/>
              </a:rPr>
              <a:t>Flexibility (instead of predictable)</a:t>
            </a:r>
          </a:p>
          <a:p>
            <a:pPr eaLnBrk="1" hangingPunct="1"/>
            <a:r>
              <a:rPr lang="nl-NL" altLang="en-US">
                <a:ea typeface="ＭＳ Ｐゴシック" charset="-128"/>
              </a:rPr>
              <a:t>Potential skills (instead of a predictable life)</a:t>
            </a:r>
          </a:p>
          <a:p>
            <a:pPr eaLnBrk="1" hangingPunct="1"/>
            <a:r>
              <a:rPr lang="nl-NL" altLang="en-US">
                <a:ea typeface="ＭＳ Ｐゴシック" charset="-128"/>
              </a:rPr>
              <a:t>Prove yourself constantly (without garantuee)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06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027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Presentations, teams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0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>
                <a:solidFill>
                  <a:srgbClr val="7B9899"/>
                </a:solidFill>
                <a:ea typeface="ＭＳ Ｐゴシック" charset="-128"/>
              </a:rPr>
              <a:t>Consequences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nl-NL" altLang="en-US">
                <a:ea typeface="ＭＳ Ｐゴシック" charset="-128"/>
              </a:rPr>
              <a:t>Decrease reliability</a:t>
            </a:r>
          </a:p>
          <a:p>
            <a:pPr eaLnBrk="1" hangingPunct="1"/>
            <a:r>
              <a:rPr lang="nl-NL" altLang="en-US">
                <a:ea typeface="ＭＳ Ｐゴシック" charset="-128"/>
              </a:rPr>
              <a:t>Decrease responsibility</a:t>
            </a:r>
          </a:p>
          <a:p>
            <a:pPr eaLnBrk="1" hangingPunct="1"/>
            <a:r>
              <a:rPr lang="nl-NL" altLang="en-US">
                <a:ea typeface="ＭＳ Ｐゴシック" charset="-128"/>
              </a:rPr>
              <a:t>Decrease working ethos</a:t>
            </a:r>
          </a:p>
          <a:p>
            <a:pPr eaLnBrk="1" hangingPunct="1"/>
            <a:r>
              <a:rPr lang="nl-NL" altLang="en-US">
                <a:ea typeface="ＭＳ Ｐゴシック" charset="-128"/>
              </a:rPr>
              <a:t>Consumption society</a:t>
            </a: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Consequences for companies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Need for decentralized information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Disappearance of middle management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Flexibility: the casino economy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The shamrock organisation</a:t>
            </a:r>
            <a:endParaRPr lang="nl-N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27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The development of companies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Production oriented (till 1950)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Sales oriented (till 1970)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Marketing oriented (from 1960s)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Client oriented (from 1990s)</a:t>
            </a:r>
            <a:endParaRPr lang="nl-N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Developments in ICT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5427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Technical changes (1950)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Managerial control (1960-1970)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Institutional core activities (1980-1990)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The network revolution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charset="-128"/>
              </a:rPr>
              <a:t>Source: Laudan, Laudan, Management Information Systems, 2000</a:t>
            </a:r>
            <a:endParaRPr lang="nl-NL" altLang="en-US" sz="240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8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The new economy</a:t>
            </a:r>
            <a:endParaRPr lang="nl-NL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network is the enterprise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Increase of productivity by the use of ICT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Internet, e-Business, e-Commerce</a:t>
            </a:r>
            <a:endParaRPr lang="nl-NL" altLang="en-US">
              <a:ea typeface="ＭＳ Ｐゴシック" charset="-128"/>
            </a:endParaRPr>
          </a:p>
          <a:p>
            <a:pPr eaLnBrk="1" hangingPunct="1">
              <a:buFontTx/>
              <a:buNone/>
            </a:pPr>
            <a:endParaRPr lang="nl-N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95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 top 10 turnover companies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marketing perspective (based on academic research)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4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64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charset="-128"/>
              </a:rPr>
              <a:t>Online marketing: </a:t>
            </a:r>
            <a:r>
              <a:rPr lang="en-US" altLang="en-US" dirty="0">
                <a:ea typeface="ＭＳ Ｐゴシック" charset="-128"/>
              </a:rPr>
              <a:t>the perspectives</a:t>
            </a:r>
          </a:p>
        </p:txBody>
      </p:sp>
      <p:sp>
        <p:nvSpPr>
          <p:cNvPr id="58370" name="Text Box 3"/>
          <p:cNvSpPr txBox="1">
            <a:spLocks noChangeArrowheads="1"/>
          </p:cNvSpPr>
          <p:nvPr/>
        </p:nvSpPr>
        <p:spPr bwMode="auto">
          <a:xfrm>
            <a:off x="2514600" y="3429001"/>
            <a:ext cx="2438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Technology perspective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(2)</a:t>
            </a:r>
          </a:p>
        </p:txBody>
      </p:sp>
      <p:sp>
        <p:nvSpPr>
          <p:cNvPr id="58371" name="Text Box 4"/>
          <p:cNvSpPr txBox="1">
            <a:spLocks noChangeArrowheads="1"/>
          </p:cNvSpPr>
          <p:nvPr/>
        </p:nvSpPr>
        <p:spPr bwMode="auto">
          <a:xfrm>
            <a:off x="4876800" y="2209801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Financial perspective (4)</a:t>
            </a:r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7391400" y="3505201"/>
            <a:ext cx="274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Industry perspective (3)</a:t>
            </a: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4953000" y="4800601"/>
            <a:ext cx="1828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991414"/>
                </a:solidFill>
              </a:rPr>
              <a:t>Consumer perspective (1)</a:t>
            </a:r>
          </a:p>
        </p:txBody>
      </p:sp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4953000" y="3657600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smtClean="0"/>
              <a:t>On line marketing</a:t>
            </a:r>
            <a:endParaRPr lang="en-US" altLang="en-US" dirty="0"/>
          </a:p>
        </p:txBody>
      </p:sp>
      <p:sp>
        <p:nvSpPr>
          <p:cNvPr id="58375" name="AutoShape 8"/>
          <p:cNvSpPr>
            <a:spLocks noChangeArrowheads="1"/>
          </p:cNvSpPr>
          <p:nvPr/>
        </p:nvSpPr>
        <p:spPr bwMode="auto">
          <a:xfrm>
            <a:off x="6705600" y="38100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58376" name="AutoShape 9"/>
          <p:cNvSpPr>
            <a:spLocks noChangeArrowheads="1"/>
          </p:cNvSpPr>
          <p:nvPr/>
        </p:nvSpPr>
        <p:spPr bwMode="auto">
          <a:xfrm>
            <a:off x="5486400" y="3048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58377" name="AutoShape 10"/>
          <p:cNvSpPr>
            <a:spLocks noChangeArrowheads="1"/>
          </p:cNvSpPr>
          <p:nvPr/>
        </p:nvSpPr>
        <p:spPr bwMode="auto">
          <a:xfrm>
            <a:off x="4191000" y="3810000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58378" name="AutoShape 11"/>
          <p:cNvSpPr>
            <a:spLocks noChangeArrowheads="1"/>
          </p:cNvSpPr>
          <p:nvPr/>
        </p:nvSpPr>
        <p:spPr bwMode="auto">
          <a:xfrm>
            <a:off x="5486400" y="4191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732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Test the audience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676400"/>
            <a:ext cx="77724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>
                <a:ea typeface="ＭＳ Ｐゴシック" charset="-128"/>
              </a:rPr>
              <a:t>Make a list of the products/services for which you used the mobile Internet to search for information during the last month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>
                <a:ea typeface="ＭＳ Ｐゴシック" charset="-128"/>
              </a:rPr>
              <a:t>Which of these products/services did you buy and where (Internet, shop, catalog)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>
                <a:ea typeface="ＭＳ Ｐゴシック" charset="-128"/>
              </a:rPr>
              <a:t>Make a list of the products/services your parents bought the last month through the mobile Internet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>
                <a:ea typeface="ＭＳ Ｐゴシック" charset="-128"/>
              </a:rPr>
              <a:t>Make a list of the products/services your grandparents bought last month through the mobile Internet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>
                <a:ea typeface="ＭＳ Ｐゴシック" charset="-128"/>
              </a:rPr>
              <a:t>Make a list of the products/services you think your fellow students bought last month through the mobile Internet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4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i="1">
                <a:solidFill>
                  <a:srgbClr val="7B9899"/>
                </a:solidFill>
                <a:ea typeface="ＭＳ Ｐゴシック" charset="-128"/>
              </a:rPr>
              <a:t>I</a:t>
            </a:r>
            <a:r>
              <a:rPr lang="en-US" altLang="en-US" sz="4000">
                <a:solidFill>
                  <a:srgbClr val="7B9899"/>
                </a:solidFill>
                <a:ea typeface="ＭＳ Ｐゴシック" charset="-128"/>
              </a:rPr>
              <a:t>. Marketing perspective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 b="1" i="1">
                <a:ea typeface="ＭＳ Ｐゴシック" charset="-128"/>
              </a:rPr>
              <a:t>I.1</a:t>
            </a:r>
            <a:r>
              <a:rPr lang="en-US" altLang="en-US">
                <a:ea typeface="ＭＳ Ｐゴシック" charset="-128"/>
              </a:rPr>
              <a:t> Nature of product/service</a:t>
            </a:r>
          </a:p>
          <a:p>
            <a:pPr eaLnBrk="1" hangingPunct="1"/>
            <a:r>
              <a:rPr lang="en-US" altLang="en-US" b="1" i="1">
                <a:ea typeface="ＭＳ Ｐゴシック" charset="-128"/>
              </a:rPr>
              <a:t>I.2</a:t>
            </a:r>
            <a:r>
              <a:rPr lang="en-US" altLang="en-US">
                <a:ea typeface="ＭＳ Ｐゴシック" charset="-128"/>
              </a:rPr>
              <a:t> Stages of the decision making process</a:t>
            </a:r>
          </a:p>
          <a:p>
            <a:pPr eaLnBrk="1" hangingPunct="1"/>
            <a:r>
              <a:rPr lang="en-US" altLang="en-US" b="1" i="1">
                <a:ea typeface="ＭＳ Ｐゴシック" charset="-128"/>
              </a:rPr>
              <a:t>I.3</a:t>
            </a:r>
            <a:r>
              <a:rPr lang="en-US" altLang="en-US">
                <a:ea typeface="ＭＳ Ｐゴシック" charset="-128"/>
              </a:rPr>
              <a:t> Consumer characteristics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313339"/>
              </p:ext>
            </p:extLst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64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Test the audience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In groups of 3/4 students: which products/services are suitable to sell through the </a:t>
            </a:r>
            <a:r>
              <a:rPr lang="en-US" altLang="en-US" dirty="0" smtClean="0">
                <a:ea typeface="ＭＳ Ｐゴシック" charset="-128"/>
              </a:rPr>
              <a:t>mobile Internet </a:t>
            </a:r>
            <a:r>
              <a:rPr lang="en-US" altLang="en-US" dirty="0">
                <a:ea typeface="ＭＳ Ｐゴシック" charset="-128"/>
              </a:rPr>
              <a:t>and why?</a:t>
            </a:r>
          </a:p>
        </p:txBody>
      </p:sp>
    </p:spTree>
    <p:extLst>
      <p:ext uri="{BB962C8B-B14F-4D97-AF65-F5344CB8AC3E}">
        <p14:creationId xmlns:p14="http://schemas.microsoft.com/office/powerpoint/2010/main" val="18311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25" y="228601"/>
            <a:ext cx="8534400" cy="758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i="1">
                <a:ea typeface="ＭＳ Ｐゴシック" charset="-128"/>
              </a:rPr>
              <a:t>1.1</a:t>
            </a:r>
            <a:r>
              <a:rPr lang="en-US" altLang="en-US">
                <a:ea typeface="ＭＳ Ｐゴシック" charset="-128"/>
              </a:rPr>
              <a:t> Nature of services/products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825625" y="1371600"/>
            <a:ext cx="4038600" cy="468153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PRODUCTS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Physical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Standardization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Production separate</a:t>
            </a:r>
          </a:p>
          <a:p>
            <a:pPr eaLnBrk="1" hangingPunct="1">
              <a:buFontTx/>
              <a:buChar char="-"/>
            </a:pPr>
            <a:endParaRPr lang="en-US" altLang="en-US">
              <a:ea typeface="ＭＳ Ｐゴシック" charset="-128"/>
            </a:endParaRP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Possible to store</a:t>
            </a:r>
          </a:p>
          <a:p>
            <a:pPr eaLnBrk="1" hangingPunct="1">
              <a:buFontTx/>
              <a:buChar char="-"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66563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324600" y="1371600"/>
            <a:ext cx="4038600" cy="4681538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SERVICES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Intangible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Heterogenity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Simultaneous production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ea typeface="ＭＳ Ｐゴシック" charset="-128"/>
              </a:rPr>
              <a:t>Perishability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2286000" y="5867400"/>
            <a:ext cx="563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Koiso-Kantilla (2004)</a:t>
            </a:r>
          </a:p>
        </p:txBody>
      </p:sp>
    </p:spTree>
    <p:extLst>
      <p:ext uri="{BB962C8B-B14F-4D97-AF65-F5344CB8AC3E}">
        <p14:creationId xmlns:p14="http://schemas.microsoft.com/office/powerpoint/2010/main" val="16564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Classification according to tasks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Perceived risk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Frequency of purchase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Functional versus expressive value</a:t>
            </a:r>
          </a:p>
        </p:txBody>
      </p:sp>
      <p:sp>
        <p:nvSpPr>
          <p:cNvPr id="68611" name="Text Box 4"/>
          <p:cNvSpPr txBox="1">
            <a:spLocks noChangeArrowheads="1"/>
          </p:cNvSpPr>
          <p:nvPr/>
        </p:nvSpPr>
        <p:spPr bwMode="auto">
          <a:xfrm>
            <a:off x="2362200" y="5334000"/>
            <a:ext cx="411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Zeng and Reinartz (2003)</a:t>
            </a:r>
          </a:p>
        </p:txBody>
      </p:sp>
    </p:spTree>
    <p:extLst>
      <p:ext uri="{BB962C8B-B14F-4D97-AF65-F5344CB8AC3E}">
        <p14:creationId xmlns:p14="http://schemas.microsoft.com/office/powerpoint/2010/main" val="11080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Evaluation stage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High touch versus low touch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High information content versus low information content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Demand on consumer expertise</a:t>
            </a:r>
          </a:p>
        </p:txBody>
      </p:sp>
    </p:spTree>
    <p:extLst>
      <p:ext uri="{BB962C8B-B14F-4D97-AF65-F5344CB8AC3E}">
        <p14:creationId xmlns:p14="http://schemas.microsoft.com/office/powerpoint/2010/main" val="19136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The information component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Search goods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Experience goods 1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Experience goods 2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Credence goods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72707" name="Text Box 4"/>
          <p:cNvSpPr txBox="1">
            <a:spLocks noChangeArrowheads="1"/>
          </p:cNvSpPr>
          <p:nvPr/>
        </p:nvSpPr>
        <p:spPr bwMode="auto">
          <a:xfrm>
            <a:off x="2362200" y="55626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Girard et al. (2003)</a:t>
            </a:r>
          </a:p>
        </p:txBody>
      </p:sp>
    </p:spTree>
    <p:extLst>
      <p:ext uri="{BB962C8B-B14F-4D97-AF65-F5344CB8AC3E}">
        <p14:creationId xmlns:p14="http://schemas.microsoft.com/office/powerpoint/2010/main" val="16399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ＭＳ Ｐゴシック" charset="-128"/>
              </a:rPr>
              <a:t>Information and tangibility</a:t>
            </a:r>
          </a:p>
        </p:txBody>
      </p:sp>
      <p:graphicFrame>
        <p:nvGraphicFramePr>
          <p:cNvPr id="46083" name="Group 3"/>
          <p:cNvGraphicFramePr>
            <a:graphicFrameLocks noGrp="1"/>
          </p:cNvGraphicFramePr>
          <p:nvPr/>
        </p:nvGraphicFramePr>
        <p:xfrm>
          <a:off x="2209800" y="1981200"/>
          <a:ext cx="7772400" cy="4200144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1371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Experience goods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Search goods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Low tangibility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E.g. Advisory services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E.g. Stock market quotes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High tangibility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E.g. Personal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E.g. Music CD</a:t>
                      </a:r>
                      <a:r>
                        <a:rPr kumimoji="0" lang="ja-JP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’</a:t>
                      </a:r>
                      <a:r>
                        <a:rPr kumimoji="0" lang="en-US" altLang="ja-JP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772" name="Text Box 21"/>
          <p:cNvSpPr txBox="1">
            <a:spLocks noChangeArrowheads="1"/>
          </p:cNvSpPr>
          <p:nvPr/>
        </p:nvSpPr>
        <p:spPr bwMode="auto">
          <a:xfrm>
            <a:off x="2133600" y="64770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endParaRPr lang="fi-FI" altLang="en-US"/>
          </a:p>
        </p:txBody>
      </p:sp>
      <p:sp>
        <p:nvSpPr>
          <p:cNvPr id="74773" name="Text Box 22"/>
          <p:cNvSpPr txBox="1">
            <a:spLocks noChangeArrowheads="1"/>
          </p:cNvSpPr>
          <p:nvPr/>
        </p:nvSpPr>
        <p:spPr bwMode="auto">
          <a:xfrm>
            <a:off x="2209800" y="6469063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Poon (1999)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2600">
                <a:ea typeface="ＭＳ Ｐゴシック" charset="-128"/>
              </a:rPr>
              <a:t>Positive and negative reinforcement products</a:t>
            </a:r>
            <a:endParaRPr lang="en-US" altLang="en-US">
              <a:ea typeface="ＭＳ Ｐゴシック" charset="-128"/>
            </a:endParaRPr>
          </a:p>
        </p:txBody>
      </p:sp>
      <p:graphicFrame>
        <p:nvGraphicFramePr>
          <p:cNvPr id="48131" name="Group 3"/>
          <p:cNvGraphicFramePr>
            <a:graphicFrameLocks noGrp="1"/>
          </p:cNvGraphicFramePr>
          <p:nvPr/>
        </p:nvGraphicFramePr>
        <p:xfrm>
          <a:off x="2209800" y="1600201"/>
          <a:ext cx="7772400" cy="5033963"/>
        </p:xfrm>
        <a:graphic>
          <a:graphicData uri="http://schemas.openxmlformats.org/drawingml/2006/table">
            <a:tbl>
              <a:tblPr/>
              <a:tblGrid>
                <a:gridCol w="1943100"/>
                <a:gridCol w="1943100"/>
                <a:gridCol w="1943100"/>
                <a:gridCol w="1943100"/>
              </a:tblGrid>
              <a:tr h="639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who have shopped online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% who have purchased online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Purchase/shop ratio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Travel services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69%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44 %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63 %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CD/Music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53%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35%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66%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Wine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16%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4%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Sporting goods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41% 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51%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6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Virus detection software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9%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49%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Insurance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1%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8%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Tires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9%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2%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23%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54" name="Text Box 55"/>
          <p:cNvSpPr txBox="1">
            <a:spLocks noChangeArrowheads="1"/>
          </p:cNvSpPr>
          <p:nvPr/>
        </p:nvSpPr>
        <p:spPr bwMode="auto">
          <a:xfrm>
            <a:off x="2270125" y="6640513"/>
            <a:ext cx="1695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i="1"/>
              <a:t>Perotti et al. (2003)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21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products/services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/>
      </p:sp>
    </p:spTree>
    <p:extLst>
      <p:ext uri="{BB962C8B-B14F-4D97-AF65-F5344CB8AC3E}">
        <p14:creationId xmlns:p14="http://schemas.microsoft.com/office/powerpoint/2010/main" val="4194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sz="4000">
                <a:solidFill>
                  <a:srgbClr val="7B9899"/>
                </a:solidFill>
                <a:ea typeface="ＭＳ Ｐゴシック" charset="-128"/>
              </a:rPr>
              <a:t>Service process matrix</a:t>
            </a:r>
            <a:endParaRPr lang="en-US" altLang="en-US" sz="4000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7885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nl-NL" altLang="en-US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nl-NL" altLang="en-US">
                <a:ea typeface="ＭＳ Ｐゴシック" charset="-128"/>
              </a:rPr>
              <a:t>	</a:t>
            </a:r>
            <a:r>
              <a:rPr lang="nl-NL" altLang="en-US" sz="1600">
                <a:ea typeface="ＭＳ Ｐゴシック" charset="-128"/>
              </a:rPr>
              <a:t>			High</a:t>
            </a: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Interaction</a:t>
            </a: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and customization</a:t>
            </a: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				Low</a:t>
            </a: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					Low			High</a:t>
            </a: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						Labor intensity</a:t>
            </a:r>
          </a:p>
          <a:p>
            <a:pPr lvl="1" eaLnBrk="1" hangingPunct="1">
              <a:buFontTx/>
              <a:buNone/>
            </a:pPr>
            <a:endParaRPr lang="en-US" altLang="en-US" sz="1600">
              <a:ea typeface="ＭＳ Ｐゴシック" charset="-128"/>
            </a:endParaRPr>
          </a:p>
        </p:txBody>
      </p:sp>
      <p:graphicFrame>
        <p:nvGraphicFramePr>
          <p:cNvPr id="50180" name="Group 4"/>
          <p:cNvGraphicFramePr>
            <a:graphicFrameLocks noGrp="1"/>
          </p:cNvGraphicFramePr>
          <p:nvPr/>
        </p:nvGraphicFramePr>
        <p:xfrm>
          <a:off x="5951538" y="2420938"/>
          <a:ext cx="3960812" cy="2520950"/>
        </p:xfrm>
        <a:graphic>
          <a:graphicData uri="http://schemas.openxmlformats.org/drawingml/2006/table">
            <a:tbl>
              <a:tblPr/>
              <a:tblGrid>
                <a:gridCol w="1944687"/>
                <a:gridCol w="2016125"/>
              </a:tblGrid>
              <a:tr h="1295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Service shop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Professional service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225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Service factory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Mass service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8862" name="Text Box 15"/>
          <p:cNvSpPr txBox="1">
            <a:spLocks noChangeArrowheads="1"/>
          </p:cNvSpPr>
          <p:nvPr/>
        </p:nvSpPr>
        <p:spPr bwMode="auto">
          <a:xfrm>
            <a:off x="2566989" y="623728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endParaRPr lang="fi-FI" altLang="en-US"/>
          </a:p>
        </p:txBody>
      </p:sp>
      <p:sp>
        <p:nvSpPr>
          <p:cNvPr id="78863" name="Text Box 16"/>
          <p:cNvSpPr txBox="1">
            <a:spLocks noChangeArrowheads="1"/>
          </p:cNvSpPr>
          <p:nvPr/>
        </p:nvSpPr>
        <p:spPr bwMode="auto">
          <a:xfrm>
            <a:off x="2927351" y="6237288"/>
            <a:ext cx="1439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nl-NL" altLang="en-US" sz="900"/>
              <a:t>Junglas and Watson, 2004</a:t>
            </a:r>
            <a:endParaRPr lang="en-US" altLang="en-US" sz="900"/>
          </a:p>
        </p:txBody>
      </p:sp>
      <p:sp>
        <p:nvSpPr>
          <p:cNvPr id="78864" name="Line 17"/>
          <p:cNvSpPr>
            <a:spLocks noChangeShapeType="1"/>
          </p:cNvSpPr>
          <p:nvPr/>
        </p:nvSpPr>
        <p:spPr bwMode="auto">
          <a:xfrm flipH="1">
            <a:off x="7319963" y="3213100"/>
            <a:ext cx="1439862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sz="4000">
                <a:solidFill>
                  <a:srgbClr val="7B9899"/>
                </a:solidFill>
                <a:ea typeface="ＭＳ Ｐゴシック" charset="-128"/>
              </a:rPr>
              <a:t>Internet service process matrix</a:t>
            </a:r>
            <a:endParaRPr lang="en-US" altLang="en-US" sz="4000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8089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nl-NL" altLang="en-US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nl-NL" altLang="en-US">
                <a:ea typeface="ＭＳ Ｐゴシック" charset="-128"/>
              </a:rPr>
              <a:t>	</a:t>
            </a:r>
            <a:r>
              <a:rPr lang="nl-NL" altLang="en-US" sz="1600">
                <a:ea typeface="ＭＳ Ｐゴシック" charset="-128"/>
              </a:rPr>
              <a:t>			High</a:t>
            </a: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Customization</a:t>
            </a: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endParaRPr lang="nl-NL" altLang="en-US" sz="1600">
              <a:ea typeface="ＭＳ Ｐゴシック" charset="-128"/>
            </a:endParaRP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				Low</a:t>
            </a: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					Low			High</a:t>
            </a:r>
          </a:p>
          <a:p>
            <a:pPr lvl="1" eaLnBrk="1" hangingPunct="1">
              <a:buFontTx/>
              <a:buNone/>
            </a:pPr>
            <a:r>
              <a:rPr lang="nl-NL" altLang="en-US" sz="1600">
                <a:ea typeface="ＭＳ Ｐゴシック" charset="-128"/>
              </a:rPr>
              <a:t>						Interaction</a:t>
            </a:r>
          </a:p>
          <a:p>
            <a:pPr lvl="1" eaLnBrk="1" hangingPunct="1">
              <a:buFontTx/>
              <a:buNone/>
            </a:pPr>
            <a:endParaRPr lang="en-US" altLang="en-US" sz="1600">
              <a:ea typeface="ＭＳ Ｐゴシック" charset="-128"/>
            </a:endParaRPr>
          </a:p>
        </p:txBody>
      </p:sp>
      <p:graphicFrame>
        <p:nvGraphicFramePr>
          <p:cNvPr id="51204" name="Group 4"/>
          <p:cNvGraphicFramePr>
            <a:graphicFrameLocks noGrp="1"/>
          </p:cNvGraphicFramePr>
          <p:nvPr/>
        </p:nvGraphicFramePr>
        <p:xfrm>
          <a:off x="5951538" y="2060576"/>
          <a:ext cx="3960812" cy="2663825"/>
        </p:xfrm>
        <a:graphic>
          <a:graphicData uri="http://schemas.openxmlformats.org/drawingml/2006/table">
            <a:tbl>
              <a:tblPr/>
              <a:tblGrid>
                <a:gridCol w="1944687"/>
                <a:gridCol w="2016125"/>
              </a:tblGrid>
              <a:tr h="13684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Service center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The club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295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Utility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Mass entertainment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2566989" y="623728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endParaRPr lang="fi-FI" altLang="en-US"/>
          </a:p>
        </p:txBody>
      </p:sp>
      <p:sp>
        <p:nvSpPr>
          <p:cNvPr id="80911" name="Text Box 16"/>
          <p:cNvSpPr txBox="1">
            <a:spLocks noChangeArrowheads="1"/>
          </p:cNvSpPr>
          <p:nvPr/>
        </p:nvSpPr>
        <p:spPr bwMode="auto">
          <a:xfrm>
            <a:off x="2927351" y="6237288"/>
            <a:ext cx="1439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nl-NL" altLang="en-US" sz="900"/>
              <a:t>Junglas and Watson, 2004</a:t>
            </a:r>
            <a:endParaRPr lang="en-US" altLang="en-US" sz="900"/>
          </a:p>
        </p:txBody>
      </p:sp>
      <p:sp>
        <p:nvSpPr>
          <p:cNvPr id="80912" name="Line 17"/>
          <p:cNvSpPr>
            <a:spLocks noChangeShapeType="1"/>
          </p:cNvSpPr>
          <p:nvPr/>
        </p:nvSpPr>
        <p:spPr bwMode="auto">
          <a:xfrm flipV="1">
            <a:off x="6888164" y="2924175"/>
            <a:ext cx="1584325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590060"/>
              </p:ext>
            </p:extLst>
          </p:nvPr>
        </p:nvGraphicFramePr>
        <p:xfrm>
          <a:off x="1470211" y="968187"/>
          <a:ext cx="7956176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416"/>
                <a:gridCol w="4341250"/>
                <a:gridCol w="2838510"/>
              </a:tblGrid>
              <a:tr h="896389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 presentations websites</a:t>
                      </a:r>
                    </a:p>
                    <a:p>
                      <a:r>
                        <a:rPr lang="en-US" dirty="0" smtClean="0"/>
                        <a:t>Marketing </a:t>
                      </a:r>
                      <a:r>
                        <a:rPr lang="en-US" dirty="0" err="1" smtClean="0"/>
                        <a:t>segementation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359752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</a:t>
                      </a:r>
                    </a:p>
                    <a:p>
                      <a:r>
                        <a:rPr lang="en-US" baseline="0" dirty="0" smtClean="0"/>
                        <a:t>Marketing instruments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chapter 5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434221">
                <a:tc>
                  <a:txBody>
                    <a:bodyPr/>
                    <a:lstStyle/>
                    <a:p>
                      <a:r>
                        <a:rPr lang="en-US" dirty="0" smtClean="0"/>
                        <a:t>13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</a:t>
                      </a:r>
                      <a:r>
                        <a:rPr lang="en-US" dirty="0" smtClean="0"/>
                        <a:t>resentation</a:t>
                      </a:r>
                      <a:r>
                        <a:rPr lang="en-US" baseline="0" dirty="0" smtClean="0"/>
                        <a:t> chapter 5</a:t>
                      </a:r>
                    </a:p>
                    <a:p>
                      <a:r>
                        <a:rPr lang="en-US" baseline="0" dirty="0" smtClean="0"/>
                        <a:t>Individual presentations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7 and 8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27472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r>
                        <a:rPr lang="en-US" baseline="0" dirty="0" smtClean="0"/>
                        <a:t> pr</a:t>
                      </a:r>
                      <a:r>
                        <a:rPr lang="en-US" dirty="0" smtClean="0"/>
                        <a:t>esentation chapter 7  and 8</a:t>
                      </a:r>
                    </a:p>
                    <a:p>
                      <a:r>
                        <a:rPr lang="en-US" dirty="0" smtClean="0"/>
                        <a:t>Individual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Wrap</a:t>
                      </a:r>
                      <a:r>
                        <a:rPr lang="en-US" baseline="0" dirty="0" smtClean="0"/>
                        <a:t> up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94892">
                <a:tc>
                  <a:txBody>
                    <a:bodyPr/>
                    <a:lstStyle/>
                    <a:p>
                      <a:r>
                        <a:rPr lang="en-US" dirty="0" smtClean="0"/>
                        <a:t>16 - 19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8556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 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608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>
                <a:solidFill>
                  <a:srgbClr val="7B9899"/>
                </a:solidFill>
                <a:ea typeface="ＭＳ Ｐゴシック" charset="-128"/>
              </a:rPr>
              <a:t>Conclusions?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829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Books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charset="-128"/>
              </a:rPr>
              <a:t>Travel</a:t>
            </a:r>
            <a:endParaRPr lang="en-US" altLang="en-US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Tickets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charset="-128"/>
              </a:rPr>
              <a:t>Pornography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1900" dirty="0">
                <a:ea typeface="ＭＳ Ｐゴシック" charset="-128"/>
              </a:rPr>
              <a:t>(Not the shopping goods, which were predicted in 1967 by Doody and Davidson, HBR, )</a:t>
            </a:r>
          </a:p>
        </p:txBody>
      </p:sp>
    </p:spTree>
    <p:extLst>
      <p:ext uri="{BB962C8B-B14F-4D97-AF65-F5344CB8AC3E}">
        <p14:creationId xmlns:p14="http://schemas.microsoft.com/office/powerpoint/2010/main" val="1288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 top 10 websites visitors</a:t>
            </a:r>
          </a:p>
          <a:p>
            <a:r>
              <a:rPr lang="en-US" dirty="0" smtClean="0"/>
              <a:t>Consumer </a:t>
            </a:r>
            <a:r>
              <a:rPr lang="en-US" dirty="0" smtClean="0"/>
              <a:t>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872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E-Business: the perspectives</a:t>
            </a:r>
          </a:p>
        </p:txBody>
      </p:sp>
      <p:sp>
        <p:nvSpPr>
          <p:cNvPr id="29698" name="Text Box 10"/>
          <p:cNvSpPr txBox="1">
            <a:spLocks noChangeArrowheads="1"/>
          </p:cNvSpPr>
          <p:nvPr/>
        </p:nvSpPr>
        <p:spPr bwMode="auto">
          <a:xfrm>
            <a:off x="2514600" y="3429001"/>
            <a:ext cx="2438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Technology perspective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(2)</a:t>
            </a:r>
          </a:p>
        </p:txBody>
      </p:sp>
      <p:sp>
        <p:nvSpPr>
          <p:cNvPr id="29699" name="Text Box 11"/>
          <p:cNvSpPr txBox="1">
            <a:spLocks noChangeArrowheads="1"/>
          </p:cNvSpPr>
          <p:nvPr/>
        </p:nvSpPr>
        <p:spPr bwMode="auto">
          <a:xfrm>
            <a:off x="4876800" y="2209801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Financial perspective (4)</a:t>
            </a:r>
          </a:p>
        </p:txBody>
      </p:sp>
      <p:sp>
        <p:nvSpPr>
          <p:cNvPr id="29700" name="Text Box 12"/>
          <p:cNvSpPr txBox="1">
            <a:spLocks noChangeArrowheads="1"/>
          </p:cNvSpPr>
          <p:nvPr/>
        </p:nvSpPr>
        <p:spPr bwMode="auto">
          <a:xfrm>
            <a:off x="7391400" y="3505201"/>
            <a:ext cx="274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Industry perspective (3)</a:t>
            </a:r>
          </a:p>
        </p:txBody>
      </p:sp>
      <p:sp>
        <p:nvSpPr>
          <p:cNvPr id="29701" name="Text Box 13"/>
          <p:cNvSpPr txBox="1">
            <a:spLocks noChangeArrowheads="1"/>
          </p:cNvSpPr>
          <p:nvPr/>
        </p:nvSpPr>
        <p:spPr bwMode="auto">
          <a:xfrm>
            <a:off x="4953000" y="4800601"/>
            <a:ext cx="1828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Consumer perspective (1)</a:t>
            </a:r>
          </a:p>
        </p:txBody>
      </p:sp>
      <p:sp>
        <p:nvSpPr>
          <p:cNvPr id="29702" name="Text Box 14"/>
          <p:cNvSpPr txBox="1">
            <a:spLocks noChangeArrowheads="1"/>
          </p:cNvSpPr>
          <p:nvPr/>
        </p:nvSpPr>
        <p:spPr bwMode="auto">
          <a:xfrm>
            <a:off x="4953000" y="36576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991414"/>
                </a:solidFill>
              </a:rPr>
              <a:t>E-Business</a:t>
            </a:r>
            <a:endParaRPr lang="en-US" altLang="en-US"/>
          </a:p>
        </p:txBody>
      </p:sp>
      <p:sp>
        <p:nvSpPr>
          <p:cNvPr id="29703" name="AutoShape 16"/>
          <p:cNvSpPr>
            <a:spLocks noChangeArrowheads="1"/>
          </p:cNvSpPr>
          <p:nvPr/>
        </p:nvSpPr>
        <p:spPr bwMode="auto">
          <a:xfrm>
            <a:off x="6705600" y="38100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9704" name="AutoShape 17"/>
          <p:cNvSpPr>
            <a:spLocks noChangeArrowheads="1"/>
          </p:cNvSpPr>
          <p:nvPr/>
        </p:nvSpPr>
        <p:spPr bwMode="auto">
          <a:xfrm>
            <a:off x="5486400" y="3048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9705" name="AutoShape 18"/>
          <p:cNvSpPr>
            <a:spLocks noChangeArrowheads="1"/>
          </p:cNvSpPr>
          <p:nvPr/>
        </p:nvSpPr>
        <p:spPr bwMode="auto">
          <a:xfrm>
            <a:off x="4191000" y="3810000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9706" name="AutoShape 19"/>
          <p:cNvSpPr>
            <a:spLocks noChangeArrowheads="1"/>
          </p:cNvSpPr>
          <p:nvPr/>
        </p:nvSpPr>
        <p:spPr bwMode="auto">
          <a:xfrm>
            <a:off x="5486400" y="4191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98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Marketing perspective (</a:t>
            </a:r>
            <a:r>
              <a:rPr lang="en-US" altLang="en-US" b="1" i="1">
                <a:solidFill>
                  <a:srgbClr val="7B9899"/>
                </a:solidFill>
                <a:ea typeface="ＭＳ Ｐゴシック" charset="-128"/>
              </a:rPr>
              <a:t>I.2</a:t>
            </a:r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stages of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562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Test the audience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Assume you are intending to buy a new TV. How do you come to your decide which television you are going to buy</a:t>
            </a:r>
            <a:r>
              <a:rPr lang="en-US" altLang="en-US" dirty="0" smtClean="0">
                <a:ea typeface="ＭＳ Ｐゴシック" charset="-128"/>
              </a:rPr>
              <a:t>?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Assume you are intending to buy a new laptop</a:t>
            </a:r>
            <a:r>
              <a:rPr lang="en-US" altLang="en-US" dirty="0">
                <a:ea typeface="ＭＳ Ｐゴシック" charset="-128"/>
              </a:rPr>
              <a:t>. How do you come to your decide which </a:t>
            </a:r>
            <a:r>
              <a:rPr lang="en-US" altLang="en-US" dirty="0" smtClean="0">
                <a:ea typeface="ＭＳ Ｐゴシック" charset="-128"/>
              </a:rPr>
              <a:t>laptop </a:t>
            </a:r>
            <a:r>
              <a:rPr lang="en-US" altLang="en-US" dirty="0">
                <a:ea typeface="ＭＳ Ｐゴシック" charset="-128"/>
              </a:rPr>
              <a:t>you are going to buy?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29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Stages of decision making</a:t>
            </a:r>
          </a:p>
        </p:txBody>
      </p:sp>
      <p:sp>
        <p:nvSpPr>
          <p:cNvPr id="890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Problem recognition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Information search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Evaluation of alternatives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Purchase decision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Post purchase behavior</a:t>
            </a:r>
          </a:p>
        </p:txBody>
      </p:sp>
      <p:sp>
        <p:nvSpPr>
          <p:cNvPr id="89091" name="Text Box 4"/>
          <p:cNvSpPr txBox="1">
            <a:spLocks noChangeArrowheads="1"/>
          </p:cNvSpPr>
          <p:nvPr/>
        </p:nvSpPr>
        <p:spPr bwMode="auto">
          <a:xfrm>
            <a:off x="2362200" y="5486400"/>
            <a:ext cx="6858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Howard and Sheth (1969), Engel et al. (1994), Kotler (2003)</a:t>
            </a:r>
          </a:p>
        </p:txBody>
      </p:sp>
    </p:spTree>
    <p:extLst>
      <p:ext uri="{BB962C8B-B14F-4D97-AF65-F5344CB8AC3E}">
        <p14:creationId xmlns:p14="http://schemas.microsoft.com/office/powerpoint/2010/main" val="19583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 sz="4000">
                <a:solidFill>
                  <a:srgbClr val="7B9899"/>
                </a:solidFill>
                <a:ea typeface="ＭＳ Ｐゴシック" charset="-128"/>
              </a:rPr>
              <a:t>Information search paradox</a:t>
            </a:r>
            <a:endParaRPr lang="en-US" altLang="en-US" sz="4000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911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nl-NL" altLang="en-US">
              <a:ea typeface="ＭＳ Ｐゴシック" charset="-128"/>
            </a:endParaRPr>
          </a:p>
          <a:p>
            <a:pPr eaLnBrk="1" hangingPunct="1"/>
            <a:endParaRPr lang="nl-NL" altLang="en-US">
              <a:ea typeface="ＭＳ Ｐゴシック" charset="-128"/>
            </a:endParaRPr>
          </a:p>
          <a:p>
            <a:pPr eaLnBrk="1" hangingPunct="1"/>
            <a:endParaRPr lang="nl-NL" altLang="en-US">
              <a:ea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nl-NL" altLang="en-US" sz="1800">
                <a:ea typeface="ＭＳ Ｐゴシック" charset="-128"/>
              </a:rPr>
              <a:t>Number of </a:t>
            </a:r>
          </a:p>
          <a:p>
            <a:pPr eaLnBrk="1" hangingPunct="1">
              <a:buFontTx/>
              <a:buNone/>
            </a:pPr>
            <a:r>
              <a:rPr lang="nl-NL" altLang="en-US" sz="1800">
                <a:ea typeface="ＭＳ Ｐゴシック" charset="-128"/>
              </a:rPr>
              <a:t>important features</a:t>
            </a:r>
          </a:p>
          <a:p>
            <a:pPr eaLnBrk="1" hangingPunct="1">
              <a:buFontTx/>
              <a:buNone/>
            </a:pPr>
            <a:r>
              <a:rPr lang="nl-NL" altLang="en-US" sz="1800">
                <a:ea typeface="ＭＳ Ｐゴシック" charset="-128"/>
              </a:rPr>
              <a:t>			</a:t>
            </a:r>
          </a:p>
          <a:p>
            <a:pPr eaLnBrk="1" hangingPunct="1">
              <a:buFontTx/>
              <a:buNone/>
            </a:pPr>
            <a:endParaRPr lang="nl-NL" altLang="en-US" sz="1800">
              <a:ea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nl-NL" altLang="en-US" sz="1800">
                <a:ea typeface="ＭＳ Ｐゴシック" charset="-128"/>
              </a:rPr>
              <a:t>				Product familiarity</a:t>
            </a:r>
          </a:p>
          <a:p>
            <a:pPr eaLnBrk="1" hangingPunct="1">
              <a:buFontTx/>
              <a:buNone/>
            </a:pPr>
            <a:r>
              <a:rPr lang="nl-NL" altLang="en-US">
                <a:ea typeface="ＭＳ Ｐゴシック" charset="-128"/>
              </a:rPr>
              <a:t>	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91139" name="Line 4"/>
          <p:cNvSpPr>
            <a:spLocks noChangeShapeType="1"/>
          </p:cNvSpPr>
          <p:nvPr/>
        </p:nvSpPr>
        <p:spPr bwMode="auto">
          <a:xfrm flipV="1">
            <a:off x="4511675" y="2420938"/>
            <a:ext cx="0" cy="2303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0" name="Line 5"/>
          <p:cNvSpPr>
            <a:spLocks noChangeShapeType="1"/>
          </p:cNvSpPr>
          <p:nvPr/>
        </p:nvSpPr>
        <p:spPr bwMode="auto">
          <a:xfrm>
            <a:off x="4511676" y="4724400"/>
            <a:ext cx="4824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Freeform 6"/>
          <p:cNvSpPr>
            <a:spLocks/>
          </p:cNvSpPr>
          <p:nvPr/>
        </p:nvSpPr>
        <p:spPr bwMode="auto">
          <a:xfrm>
            <a:off x="4572000" y="2146300"/>
            <a:ext cx="4648200" cy="2578100"/>
          </a:xfrm>
          <a:custGeom>
            <a:avLst/>
            <a:gdLst>
              <a:gd name="T0" fmla="*/ 0 w 2928"/>
              <a:gd name="T1" fmla="*/ 2147483647 h 1624"/>
              <a:gd name="T2" fmla="*/ 2147483647 w 2928"/>
              <a:gd name="T3" fmla="*/ 2147483647 h 1624"/>
              <a:gd name="T4" fmla="*/ 2147483647 w 2928"/>
              <a:gd name="T5" fmla="*/ 2147483647 h 1624"/>
              <a:gd name="T6" fmla="*/ 0 60000 65536"/>
              <a:gd name="T7" fmla="*/ 0 60000 65536"/>
              <a:gd name="T8" fmla="*/ 0 60000 65536"/>
              <a:gd name="T9" fmla="*/ 0 w 2928"/>
              <a:gd name="T10" fmla="*/ 0 h 1624"/>
              <a:gd name="T11" fmla="*/ 2928 w 2928"/>
              <a:gd name="T12" fmla="*/ 1624 h 1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8" h="1624">
                <a:moveTo>
                  <a:pt x="0" y="1624"/>
                </a:moveTo>
                <a:cubicBezTo>
                  <a:pt x="548" y="852"/>
                  <a:pt x="1096" y="80"/>
                  <a:pt x="1584" y="40"/>
                </a:cubicBezTo>
                <a:cubicBezTo>
                  <a:pt x="2072" y="0"/>
                  <a:pt x="2500" y="692"/>
                  <a:pt x="2928" y="13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3000">
                <a:ea typeface="ＭＳ Ｐゴシック" charset="-128"/>
              </a:rPr>
              <a:t>Stages and channel preferences</a:t>
            </a:r>
            <a:endParaRPr lang="en-US" altLang="en-US">
              <a:ea typeface="ＭＳ Ｐゴシック" charset="-128"/>
            </a:endParaRPr>
          </a:p>
        </p:txBody>
      </p:sp>
      <p:graphicFrame>
        <p:nvGraphicFramePr>
          <p:cNvPr id="58371" name="Group 3"/>
          <p:cNvGraphicFramePr>
            <a:graphicFrameLocks noGrp="1"/>
          </p:cNvGraphicFramePr>
          <p:nvPr/>
        </p:nvGraphicFramePr>
        <p:xfrm>
          <a:off x="2590800" y="1066801"/>
          <a:ext cx="6858000" cy="4413251"/>
        </p:xfrm>
        <a:graphic>
          <a:graphicData uri="http://schemas.openxmlformats.org/drawingml/2006/table">
            <a:tbl>
              <a:tblPr/>
              <a:tblGrid>
                <a:gridCol w="2286000"/>
                <a:gridCol w="2286000"/>
                <a:gridCol w="2286000"/>
              </a:tblGrid>
              <a:tr h="914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off-line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on-line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Problem recognition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 arguments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 arguments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50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Information search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Reduction of the search effort for price and product information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9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Evaluation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Feel and touch; perceived risk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Only price and other specific attributes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18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Purchase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Delivery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Perceived risk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Digitized products/services (delivery time)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212" name="Text Box 29"/>
          <p:cNvSpPr txBox="1">
            <a:spLocks noChangeArrowheads="1"/>
          </p:cNvSpPr>
          <p:nvPr/>
        </p:nvSpPr>
        <p:spPr bwMode="auto">
          <a:xfrm>
            <a:off x="2590800" y="6240463"/>
            <a:ext cx="3886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Gupta et al. (2004)</a:t>
            </a:r>
          </a:p>
        </p:txBody>
      </p:sp>
    </p:spTree>
    <p:extLst>
      <p:ext uri="{BB962C8B-B14F-4D97-AF65-F5344CB8AC3E}">
        <p14:creationId xmlns:p14="http://schemas.microsoft.com/office/powerpoint/2010/main" val="16253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3" name="Object 2"/>
          <p:cNvGraphicFramePr>
            <a:graphicFrameLocks noChangeAspect="1"/>
          </p:cNvGraphicFramePr>
          <p:nvPr/>
        </p:nvGraphicFramePr>
        <p:xfrm>
          <a:off x="1828800" y="260350"/>
          <a:ext cx="8839200" cy="576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Worksheet" r:id="rId4" imgW="9305925" imgH="5715000" progId="Excel.Sheet.8">
                  <p:embed/>
                </p:oleObj>
              </mc:Choice>
              <mc:Fallback>
                <p:oleObj name="Worksheet" r:id="rId4" imgW="9305925" imgH="57150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60350"/>
                        <a:ext cx="8839200" cy="576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4" name="Text Box 3"/>
          <p:cNvSpPr txBox="1">
            <a:spLocks noChangeArrowheads="1"/>
          </p:cNvSpPr>
          <p:nvPr/>
        </p:nvSpPr>
        <p:spPr bwMode="auto">
          <a:xfrm>
            <a:off x="2209800" y="6172200"/>
            <a:ext cx="3276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Doffer et al. (2005)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3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Online Marketing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Paper case study: 60%</a:t>
            </a:r>
          </a:p>
          <a:p>
            <a:r>
              <a:rPr lang="en-US" dirty="0" smtClean="0"/>
              <a:t>Presentation individual website: 10%</a:t>
            </a:r>
          </a:p>
          <a:p>
            <a:r>
              <a:rPr lang="en-US" dirty="0" smtClean="0"/>
              <a:t>Presentation chapter: 1</a:t>
            </a:r>
            <a:r>
              <a:rPr lang="en-US" dirty="0"/>
              <a:t>5</a:t>
            </a:r>
            <a:r>
              <a:rPr lang="en-US" dirty="0" smtClean="0"/>
              <a:t>%</a:t>
            </a:r>
          </a:p>
          <a:p>
            <a:r>
              <a:rPr lang="en-US" dirty="0" smtClean="0"/>
              <a:t>Presentation assignment: 15%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1" name="Object 2"/>
          <p:cNvGraphicFramePr>
            <a:graphicFrameLocks noChangeAspect="1"/>
          </p:cNvGraphicFramePr>
          <p:nvPr/>
        </p:nvGraphicFramePr>
        <p:xfrm>
          <a:off x="1752600" y="228600"/>
          <a:ext cx="85344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Worksheet" r:id="rId4" imgW="9305925" imgH="5715000" progId="Excel.Sheet.8">
                  <p:embed/>
                </p:oleObj>
              </mc:Choice>
              <mc:Fallback>
                <p:oleObj name="Worksheet" r:id="rId4" imgW="9305925" imgH="57150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8600"/>
                        <a:ext cx="853440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2" name="Text Box 3"/>
          <p:cNvSpPr txBox="1">
            <a:spLocks noChangeArrowheads="1"/>
          </p:cNvSpPr>
          <p:nvPr/>
        </p:nvSpPr>
        <p:spPr bwMode="auto">
          <a:xfrm>
            <a:off x="2133600" y="6019800"/>
            <a:ext cx="259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Doffer et al. (2005)</a:t>
            </a:r>
          </a:p>
        </p:txBody>
      </p:sp>
    </p:spTree>
    <p:extLst>
      <p:ext uri="{BB962C8B-B14F-4D97-AF65-F5344CB8AC3E}">
        <p14:creationId xmlns:p14="http://schemas.microsoft.com/office/powerpoint/2010/main" val="11821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Marketing perspective (</a:t>
            </a:r>
            <a:r>
              <a:rPr lang="en-US" altLang="en-US" b="1" i="1">
                <a:solidFill>
                  <a:srgbClr val="7B9899"/>
                </a:solidFill>
                <a:ea typeface="ＭＳ Ｐゴシック" charset="-128"/>
              </a:rPr>
              <a:t>1.3</a:t>
            </a:r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Consumer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9206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3"/>
          <p:cNvSpPr txBox="1">
            <a:spLocks noChangeArrowheads="1"/>
          </p:cNvSpPr>
          <p:nvPr/>
        </p:nvSpPr>
        <p:spPr bwMode="auto">
          <a:xfrm>
            <a:off x="2422526" y="6156325"/>
            <a:ext cx="1255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i="1"/>
              <a:t>CBS (2010)</a:t>
            </a:r>
            <a:endParaRPr lang="en-US" altLang="en-US"/>
          </a:p>
        </p:txBody>
      </p:sp>
      <p:graphicFrame>
        <p:nvGraphicFramePr>
          <p:cNvPr id="5" name="Chart 4"/>
          <p:cNvGraphicFramePr/>
          <p:nvPr/>
        </p:nvGraphicFramePr>
        <p:xfrm>
          <a:off x="2567608" y="404664"/>
          <a:ext cx="7488832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11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279576" y="836712"/>
          <a:ext cx="7920880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5474" name="TextBox 2"/>
          <p:cNvSpPr txBox="1">
            <a:spLocks noChangeArrowheads="1"/>
          </p:cNvSpPr>
          <p:nvPr/>
        </p:nvSpPr>
        <p:spPr bwMode="auto">
          <a:xfrm>
            <a:off x="2855913" y="404813"/>
            <a:ext cx="3960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nl-NL" altLang="en-US"/>
              <a:t>% of the age group</a:t>
            </a:r>
          </a:p>
        </p:txBody>
      </p:sp>
    </p:spTree>
    <p:extLst>
      <p:ext uri="{BB962C8B-B14F-4D97-AF65-F5344CB8AC3E}">
        <p14:creationId xmlns:p14="http://schemas.microsoft.com/office/powerpoint/2010/main" val="13017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 Box 3"/>
          <p:cNvSpPr txBox="1">
            <a:spLocks noChangeArrowheads="1"/>
          </p:cNvSpPr>
          <p:nvPr/>
        </p:nvSpPr>
        <p:spPr bwMode="auto">
          <a:xfrm>
            <a:off x="2590800" y="6392863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CBS (2010)</a:t>
            </a:r>
            <a:endParaRPr lang="en-US" alt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1991544" y="332656"/>
          <a:ext cx="8424936" cy="597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362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ext Box 3"/>
          <p:cNvSpPr txBox="1">
            <a:spLocks noChangeArrowheads="1"/>
          </p:cNvSpPr>
          <p:nvPr/>
        </p:nvSpPr>
        <p:spPr bwMode="auto">
          <a:xfrm>
            <a:off x="2270126" y="6308725"/>
            <a:ext cx="1255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i="1"/>
              <a:t>CBS (2010)</a:t>
            </a:r>
            <a:endParaRPr lang="en-US" altLang="en-US"/>
          </a:p>
        </p:txBody>
      </p:sp>
      <p:graphicFrame>
        <p:nvGraphicFramePr>
          <p:cNvPr id="4" name="Chart 3"/>
          <p:cNvGraphicFramePr/>
          <p:nvPr/>
        </p:nvGraphicFramePr>
        <p:xfrm>
          <a:off x="1991544" y="188640"/>
          <a:ext cx="8280920" cy="612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47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en-US">
                <a:solidFill>
                  <a:srgbClr val="7B9899"/>
                </a:solidFill>
                <a:ea typeface="ＭＳ Ｐゴシック" charset="-128"/>
              </a:rPr>
              <a:t>Reasons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1105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nl-NL" altLang="en-US">
                <a:ea typeface="ＭＳ Ｐゴシック" charset="-128"/>
              </a:rPr>
              <a:t>The higher educated, the higher the efficiency (less time, therefore lower transaction costs)</a:t>
            </a:r>
          </a:p>
          <a:p>
            <a:pPr eaLnBrk="1" hangingPunct="1"/>
            <a:r>
              <a:rPr lang="nl-NL" altLang="en-US">
                <a:ea typeface="ＭＳ Ｐゴシック" charset="-128"/>
              </a:rPr>
              <a:t>The higher the experience (age, education, gender) the higher the efficiency (lower prices)</a:t>
            </a: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0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Presentations, presentations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82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140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Presentations</a:t>
            </a:r>
          </a:p>
          <a:p>
            <a:r>
              <a:rPr lang="en-US" dirty="0" smtClean="0"/>
              <a:t>Industry </a:t>
            </a:r>
            <a:r>
              <a:rPr lang="en-US" dirty="0" smtClean="0"/>
              <a:t>perspective (link with Strategic Management)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6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Online Marketing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an organization (within the industry)</a:t>
            </a:r>
          </a:p>
          <a:p>
            <a:r>
              <a:rPr lang="en-US" dirty="0" smtClean="0"/>
              <a:t>Apply the theories of the course on this organization</a:t>
            </a:r>
          </a:p>
          <a:p>
            <a:r>
              <a:rPr lang="en-US" dirty="0" smtClean="0"/>
              <a:t>See the </a:t>
            </a:r>
            <a:r>
              <a:rPr lang="en-US" dirty="0" err="1" smtClean="0"/>
              <a:t>toetsmatrijs</a:t>
            </a:r>
            <a:r>
              <a:rPr lang="en-US" dirty="0" smtClean="0"/>
              <a:t> for the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201271" y="1"/>
          <a:ext cx="10152529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751"/>
                <a:gridCol w="5539679"/>
                <a:gridCol w="3622099"/>
              </a:tblGrid>
              <a:tr h="361495">
                <a:tc>
                  <a:txBody>
                    <a:bodyPr/>
                    <a:lstStyle/>
                    <a:p>
                      <a:r>
                        <a:rPr lang="en-US" dirty="0" smtClean="0"/>
                        <a:t>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</a:t>
                      </a:r>
                      <a:r>
                        <a:rPr lang="en-US" baseline="0" dirty="0" smtClean="0"/>
                        <a:t> next week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r>
                        <a:rPr lang="en-US" baseline="0" dirty="0" smtClean="0"/>
                        <a:t> 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consumer profile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profile </a:t>
                      </a:r>
                      <a:r>
                        <a:rPr lang="en-US" baseline="0" dirty="0" smtClean="0"/>
                        <a:t>(choose country)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History of </a:t>
                      </a:r>
                      <a:r>
                        <a:rPr lang="en-US" baseline="0" dirty="0" err="1" smtClean="0"/>
                        <a:t>eBusiness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top</a:t>
                      </a:r>
                      <a:r>
                        <a:rPr lang="en-US" baseline="0" dirty="0" smtClean="0"/>
                        <a:t> 10 companies turnover </a:t>
                      </a:r>
                      <a:r>
                        <a:rPr lang="en-US" dirty="0" smtClean="0"/>
                        <a:t>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turnover </a:t>
                      </a:r>
                      <a:r>
                        <a:rPr lang="en-US" baseline="0" dirty="0" smtClean="0"/>
                        <a:t> per country</a:t>
                      </a:r>
                      <a:endParaRPr lang="en-US" baseline="0" dirty="0"/>
                    </a:p>
                    <a:p>
                      <a:r>
                        <a:rPr lang="en-US" baseline="0" dirty="0" smtClean="0"/>
                        <a:t>Products/services perspective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top 10 visitors</a:t>
                      </a:r>
                      <a:r>
                        <a:rPr lang="en-US" dirty="0" smtClean="0"/>
                        <a:t> (team)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top 10 companies </a:t>
                      </a:r>
                      <a:r>
                        <a:rPr lang="en-US" baseline="0" dirty="0" smtClean="0"/>
                        <a:t>visitors per country/Worldwide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Consumer perspective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chapter 2 (team)</a:t>
                      </a:r>
                    </a:p>
                    <a:p>
                      <a:r>
                        <a:rPr lang="en-US" dirty="0" smtClean="0"/>
                        <a:t>Presentation analysis website (individual)</a:t>
                      </a:r>
                      <a:endParaRPr lang="en-US" dirty="0"/>
                    </a:p>
                  </a:txBody>
                  <a:tcPr/>
                </a:tc>
              </a:tr>
              <a:tr h="90373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 2</a:t>
                      </a:r>
                    </a:p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presentations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17486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Individual presentations websites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Industry perspective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chapter 4 (team)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Presentation analysis website (individual)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3261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presentations websites</a:t>
                      </a:r>
                      <a:endParaRPr lang="en-US" baseline="0" dirty="0" smtClean="0"/>
                    </a:p>
                    <a:p>
                      <a:r>
                        <a:rPr lang="en-US" dirty="0" smtClean="0"/>
                        <a:t>Group presentation </a:t>
                      </a:r>
                      <a:r>
                        <a:rPr lang="en-US" dirty="0" smtClean="0"/>
                        <a:t>chapter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174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E-Business: the perspectives</a:t>
            </a:r>
          </a:p>
        </p:txBody>
      </p:sp>
      <p:sp>
        <p:nvSpPr>
          <p:cNvPr id="184322" name="Text Box 3"/>
          <p:cNvSpPr txBox="1">
            <a:spLocks noChangeArrowheads="1"/>
          </p:cNvSpPr>
          <p:nvPr/>
        </p:nvSpPr>
        <p:spPr bwMode="auto">
          <a:xfrm>
            <a:off x="2514600" y="3429001"/>
            <a:ext cx="2438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Technology perspective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(2)</a:t>
            </a:r>
          </a:p>
        </p:txBody>
      </p:sp>
      <p:sp>
        <p:nvSpPr>
          <p:cNvPr id="184323" name="Text Box 4"/>
          <p:cNvSpPr txBox="1">
            <a:spLocks noChangeArrowheads="1"/>
          </p:cNvSpPr>
          <p:nvPr/>
        </p:nvSpPr>
        <p:spPr bwMode="auto">
          <a:xfrm>
            <a:off x="4876800" y="2209801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Financial perspective (4)</a:t>
            </a:r>
          </a:p>
        </p:txBody>
      </p:sp>
      <p:sp>
        <p:nvSpPr>
          <p:cNvPr id="184324" name="Text Box 5"/>
          <p:cNvSpPr txBox="1">
            <a:spLocks noChangeArrowheads="1"/>
          </p:cNvSpPr>
          <p:nvPr/>
        </p:nvSpPr>
        <p:spPr bwMode="auto">
          <a:xfrm>
            <a:off x="7391400" y="3505201"/>
            <a:ext cx="274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991414"/>
                </a:solidFill>
              </a:rPr>
              <a:t>Industry perspective (3)</a:t>
            </a:r>
          </a:p>
        </p:txBody>
      </p:sp>
      <p:sp>
        <p:nvSpPr>
          <p:cNvPr id="184325" name="Text Box 6"/>
          <p:cNvSpPr txBox="1">
            <a:spLocks noChangeArrowheads="1"/>
          </p:cNvSpPr>
          <p:nvPr/>
        </p:nvSpPr>
        <p:spPr bwMode="auto">
          <a:xfrm>
            <a:off x="4953000" y="4800601"/>
            <a:ext cx="1828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Consumer perspective (1)</a:t>
            </a:r>
          </a:p>
        </p:txBody>
      </p:sp>
      <p:sp>
        <p:nvSpPr>
          <p:cNvPr id="184326" name="Text Box 7"/>
          <p:cNvSpPr txBox="1">
            <a:spLocks noChangeArrowheads="1"/>
          </p:cNvSpPr>
          <p:nvPr/>
        </p:nvSpPr>
        <p:spPr bwMode="auto">
          <a:xfrm>
            <a:off x="4953000" y="36576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E-Business</a:t>
            </a:r>
          </a:p>
        </p:txBody>
      </p:sp>
      <p:sp>
        <p:nvSpPr>
          <p:cNvPr id="184327" name="AutoShape 8"/>
          <p:cNvSpPr>
            <a:spLocks noChangeArrowheads="1"/>
          </p:cNvSpPr>
          <p:nvPr/>
        </p:nvSpPr>
        <p:spPr bwMode="auto">
          <a:xfrm>
            <a:off x="6705600" y="38100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184328" name="AutoShape 9"/>
          <p:cNvSpPr>
            <a:spLocks noChangeArrowheads="1"/>
          </p:cNvSpPr>
          <p:nvPr/>
        </p:nvSpPr>
        <p:spPr bwMode="auto">
          <a:xfrm>
            <a:off x="5486400" y="3048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184329" name="AutoShape 10"/>
          <p:cNvSpPr>
            <a:spLocks noChangeArrowheads="1"/>
          </p:cNvSpPr>
          <p:nvPr/>
        </p:nvSpPr>
        <p:spPr bwMode="auto">
          <a:xfrm>
            <a:off x="4191000" y="3810000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184330" name="AutoShape 11"/>
          <p:cNvSpPr>
            <a:spLocks noChangeArrowheads="1"/>
          </p:cNvSpPr>
          <p:nvPr/>
        </p:nvSpPr>
        <p:spPr bwMode="auto">
          <a:xfrm>
            <a:off x="5486400" y="4191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322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i="1">
                <a:solidFill>
                  <a:srgbClr val="7B9899"/>
                </a:solidFill>
                <a:ea typeface="ＭＳ Ｐゴシック" charset="-128"/>
              </a:rPr>
              <a:t>III</a:t>
            </a:r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. The strategy perspective</a:t>
            </a:r>
          </a:p>
        </p:txBody>
      </p:sp>
      <p:sp>
        <p:nvSpPr>
          <p:cNvPr id="18637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 b="1" i="1">
                <a:ea typeface="ＭＳ Ｐゴシック" charset="-128"/>
              </a:rPr>
              <a:t>III.1</a:t>
            </a:r>
            <a:r>
              <a:rPr lang="en-US" altLang="en-US">
                <a:ea typeface="ＭＳ Ｐゴシック" charset="-128"/>
              </a:rPr>
              <a:t> Structure-Conduct-Performance model (Porter, 1980, 1985)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 b="1" i="1">
                <a:ea typeface="ＭＳ Ｐゴシック" charset="-128"/>
              </a:rPr>
              <a:t>III.2</a:t>
            </a:r>
            <a:r>
              <a:rPr lang="en-US" altLang="en-US">
                <a:ea typeface="ＭＳ Ｐゴシック" charset="-128"/>
              </a:rPr>
              <a:t> Resource Based View (Barney, 1991, 1994)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 b="1" i="1">
                <a:ea typeface="ＭＳ Ｐゴシック" charset="-128"/>
              </a:rPr>
              <a:t>III.3</a:t>
            </a:r>
            <a:r>
              <a:rPr lang="en-US" altLang="en-US">
                <a:ea typeface="ＭＳ Ｐゴシック" charset="-128"/>
              </a:rPr>
              <a:t> Multi channel strategy</a:t>
            </a:r>
          </a:p>
        </p:txBody>
      </p:sp>
    </p:spTree>
    <p:extLst>
      <p:ext uri="{BB962C8B-B14F-4D97-AF65-F5344CB8AC3E}">
        <p14:creationId xmlns:p14="http://schemas.microsoft.com/office/powerpoint/2010/main" val="2392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b="1" i="1">
                <a:solidFill>
                  <a:srgbClr val="7B9899"/>
                </a:solidFill>
                <a:ea typeface="ＭＳ Ｐゴシック" charset="-128"/>
              </a:rPr>
              <a:t>III.1</a:t>
            </a:r>
            <a:r>
              <a:rPr lang="en-US" altLang="en-US" sz="3600">
                <a:solidFill>
                  <a:srgbClr val="7B9899"/>
                </a:solidFill>
                <a:ea typeface="ＭＳ Ｐゴシック" charset="-128"/>
              </a:rPr>
              <a:t> The five forces model to define attractiveness of industry (Porter, 1980)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18841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endParaRPr lang="fi-FI" altLang="en-US">
              <a:ea typeface="ＭＳ Ｐゴシック" charset="-128"/>
            </a:endParaRPr>
          </a:p>
        </p:txBody>
      </p:sp>
      <p:graphicFrame>
        <p:nvGraphicFramePr>
          <p:cNvPr id="188419" name="Object 4"/>
          <p:cNvGraphicFramePr>
            <a:graphicFrameLocks noChangeAspect="1"/>
          </p:cNvGraphicFramePr>
          <p:nvPr/>
        </p:nvGraphicFramePr>
        <p:xfrm>
          <a:off x="1746250" y="2036763"/>
          <a:ext cx="9385300" cy="495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Document" r:id="rId4" imgW="5969472" imgH="2014528" progId="Word.Document.8">
                  <p:embed/>
                </p:oleObj>
              </mc:Choice>
              <mc:Fallback>
                <p:oleObj name="Document" r:id="rId4" imgW="5969472" imgH="20145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2036763"/>
                        <a:ext cx="9385300" cy="495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4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Test the audience</a:t>
            </a:r>
          </a:p>
        </p:txBody>
      </p:sp>
      <p:sp>
        <p:nvSpPr>
          <p:cNvPr id="190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Read Porter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s article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Summarize his conclusions</a:t>
            </a:r>
          </a:p>
        </p:txBody>
      </p:sp>
    </p:spTree>
    <p:extLst>
      <p:ext uri="{BB962C8B-B14F-4D97-AF65-F5344CB8AC3E}">
        <p14:creationId xmlns:p14="http://schemas.microsoft.com/office/powerpoint/2010/main" val="16552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Test the audience</a:t>
            </a:r>
          </a:p>
        </p:txBody>
      </p:sp>
      <p:sp>
        <p:nvSpPr>
          <p:cNvPr id="19251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Are there industry characteristics (based on the five forces model) which explain the use of the Internet as a channel?</a:t>
            </a:r>
          </a:p>
        </p:txBody>
      </p:sp>
    </p:spTree>
    <p:extLst>
      <p:ext uri="{BB962C8B-B14F-4D97-AF65-F5344CB8AC3E}">
        <p14:creationId xmlns:p14="http://schemas.microsoft.com/office/powerpoint/2010/main" val="5264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Disappearance of barriers of entry</a:t>
            </a:r>
          </a:p>
        </p:txBody>
      </p:sp>
      <p:sp>
        <p:nvSpPr>
          <p:cNvPr id="19456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Economies of scale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Product differentiation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Switching costs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Access to distribution channels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altLang="en-US" sz="1600">
                <a:ea typeface="ＭＳ Ｐゴシック" charset="-128"/>
              </a:rPr>
              <a:t>(Shin, 2001; Lucas, 2002)</a:t>
            </a: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6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Existing rivalry</a:t>
            </a:r>
          </a:p>
        </p:txBody>
      </p:sp>
      <p:sp>
        <p:nvSpPr>
          <p:cNvPr id="1966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Winner takes all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First mover advantage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>
              <a:buFontTx/>
              <a:buNone/>
            </a:pPr>
            <a:r>
              <a:rPr lang="en-US" altLang="en-US" sz="1600">
                <a:ea typeface="ＭＳ Ｐゴシック" charset="-128"/>
              </a:rPr>
              <a:t>(Source: Coltman, 2001)</a:t>
            </a:r>
          </a:p>
        </p:txBody>
      </p:sp>
    </p:spTree>
    <p:extLst>
      <p:ext uri="{BB962C8B-B14F-4D97-AF65-F5344CB8AC3E}">
        <p14:creationId xmlns:p14="http://schemas.microsoft.com/office/powerpoint/2010/main" val="148508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Strategies</a:t>
            </a:r>
          </a:p>
        </p:txBody>
      </p:sp>
      <p:sp>
        <p:nvSpPr>
          <p:cNvPr id="198658" name="Line 3"/>
          <p:cNvSpPr>
            <a:spLocks noChangeShapeType="1"/>
          </p:cNvSpPr>
          <p:nvPr/>
        </p:nvSpPr>
        <p:spPr bwMode="auto">
          <a:xfrm>
            <a:off x="2743200" y="22098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59" name="Line 4"/>
          <p:cNvSpPr>
            <a:spLocks noChangeShapeType="1"/>
          </p:cNvSpPr>
          <p:nvPr/>
        </p:nvSpPr>
        <p:spPr bwMode="auto">
          <a:xfrm>
            <a:off x="2743200" y="22098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0" name="Line 5"/>
          <p:cNvSpPr>
            <a:spLocks noChangeShapeType="1"/>
          </p:cNvSpPr>
          <p:nvPr/>
        </p:nvSpPr>
        <p:spPr bwMode="auto">
          <a:xfrm>
            <a:off x="9067800" y="22098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Line 6"/>
          <p:cNvSpPr>
            <a:spLocks noChangeShapeType="1"/>
          </p:cNvSpPr>
          <p:nvPr/>
        </p:nvSpPr>
        <p:spPr bwMode="auto">
          <a:xfrm>
            <a:off x="2743200" y="57150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2" name="Line 7"/>
          <p:cNvSpPr>
            <a:spLocks noChangeShapeType="1"/>
          </p:cNvSpPr>
          <p:nvPr/>
        </p:nvSpPr>
        <p:spPr bwMode="auto">
          <a:xfrm>
            <a:off x="2743200" y="28194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3" name="Line 8"/>
          <p:cNvSpPr>
            <a:spLocks noChangeShapeType="1"/>
          </p:cNvSpPr>
          <p:nvPr/>
        </p:nvSpPr>
        <p:spPr bwMode="auto">
          <a:xfrm>
            <a:off x="3810000" y="28194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4" name="Line 9"/>
          <p:cNvSpPr>
            <a:spLocks noChangeShapeType="1"/>
          </p:cNvSpPr>
          <p:nvPr/>
        </p:nvSpPr>
        <p:spPr bwMode="auto">
          <a:xfrm>
            <a:off x="5410200" y="28194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5" name="Line 10"/>
          <p:cNvSpPr>
            <a:spLocks noChangeShapeType="1"/>
          </p:cNvSpPr>
          <p:nvPr/>
        </p:nvSpPr>
        <p:spPr bwMode="auto">
          <a:xfrm>
            <a:off x="7239000" y="28194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6" name="Line 11"/>
          <p:cNvSpPr>
            <a:spLocks noChangeShapeType="1"/>
          </p:cNvSpPr>
          <p:nvPr/>
        </p:nvSpPr>
        <p:spPr bwMode="auto">
          <a:xfrm>
            <a:off x="2743200" y="38100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7" name="Line 12"/>
          <p:cNvSpPr>
            <a:spLocks noChangeShapeType="1"/>
          </p:cNvSpPr>
          <p:nvPr/>
        </p:nvSpPr>
        <p:spPr bwMode="auto">
          <a:xfrm>
            <a:off x="2743200" y="4648200"/>
            <a:ext cx="632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8" name="Rectangle 13"/>
          <p:cNvSpPr>
            <a:spLocks noChangeArrowheads="1"/>
          </p:cNvSpPr>
          <p:nvPr/>
        </p:nvSpPr>
        <p:spPr bwMode="auto">
          <a:xfrm>
            <a:off x="4419601" y="29606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?</a:t>
            </a:r>
          </a:p>
        </p:txBody>
      </p:sp>
      <p:sp>
        <p:nvSpPr>
          <p:cNvPr id="198669" name="Rectangle 14"/>
          <p:cNvSpPr>
            <a:spLocks noChangeArrowheads="1"/>
          </p:cNvSpPr>
          <p:nvPr/>
        </p:nvSpPr>
        <p:spPr bwMode="auto">
          <a:xfrm>
            <a:off x="5791200" y="2971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fi-FI" altLang="en-US"/>
          </a:p>
        </p:txBody>
      </p:sp>
      <p:sp>
        <p:nvSpPr>
          <p:cNvPr id="198670" name="Rectangle 15"/>
          <p:cNvSpPr>
            <a:spLocks noChangeArrowheads="1"/>
          </p:cNvSpPr>
          <p:nvPr/>
        </p:nvSpPr>
        <p:spPr bwMode="auto">
          <a:xfrm>
            <a:off x="6019800" y="31242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+</a:t>
            </a:r>
          </a:p>
        </p:txBody>
      </p:sp>
      <p:sp>
        <p:nvSpPr>
          <p:cNvPr id="198671" name="Rectangle 16"/>
          <p:cNvSpPr>
            <a:spLocks noChangeArrowheads="1"/>
          </p:cNvSpPr>
          <p:nvPr/>
        </p:nvSpPr>
        <p:spPr bwMode="auto">
          <a:xfrm>
            <a:off x="8001000" y="31242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+</a:t>
            </a:r>
          </a:p>
        </p:txBody>
      </p:sp>
      <p:sp>
        <p:nvSpPr>
          <p:cNvPr id="198672" name="Rectangle 17"/>
          <p:cNvSpPr>
            <a:spLocks noChangeArrowheads="1"/>
          </p:cNvSpPr>
          <p:nvPr/>
        </p:nvSpPr>
        <p:spPr bwMode="auto">
          <a:xfrm>
            <a:off x="4495800" y="40386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-</a:t>
            </a:r>
          </a:p>
        </p:txBody>
      </p:sp>
      <p:sp>
        <p:nvSpPr>
          <p:cNvPr id="198673" name="Rectangle 18"/>
          <p:cNvSpPr>
            <a:spLocks noChangeArrowheads="1"/>
          </p:cNvSpPr>
          <p:nvPr/>
        </p:nvSpPr>
        <p:spPr bwMode="auto">
          <a:xfrm>
            <a:off x="6019801" y="40386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198674" name="Rectangle 19"/>
          <p:cNvSpPr>
            <a:spLocks noChangeArrowheads="1"/>
          </p:cNvSpPr>
          <p:nvPr/>
        </p:nvSpPr>
        <p:spPr bwMode="auto">
          <a:xfrm>
            <a:off x="8001000" y="39624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+</a:t>
            </a:r>
          </a:p>
        </p:txBody>
      </p:sp>
      <p:sp>
        <p:nvSpPr>
          <p:cNvPr id="198675" name="Rectangle 20"/>
          <p:cNvSpPr>
            <a:spLocks noChangeArrowheads="1"/>
          </p:cNvSpPr>
          <p:nvPr/>
        </p:nvSpPr>
        <p:spPr bwMode="auto">
          <a:xfrm>
            <a:off x="4572000" y="4953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-</a:t>
            </a:r>
          </a:p>
        </p:txBody>
      </p:sp>
      <p:sp>
        <p:nvSpPr>
          <p:cNvPr id="198676" name="Rectangle 21"/>
          <p:cNvSpPr>
            <a:spLocks noChangeArrowheads="1"/>
          </p:cNvSpPr>
          <p:nvPr/>
        </p:nvSpPr>
        <p:spPr bwMode="auto">
          <a:xfrm>
            <a:off x="6096000" y="49530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-</a:t>
            </a:r>
          </a:p>
        </p:txBody>
      </p:sp>
      <p:sp>
        <p:nvSpPr>
          <p:cNvPr id="198677" name="Rectangle 22"/>
          <p:cNvSpPr>
            <a:spLocks noChangeArrowheads="1"/>
          </p:cNvSpPr>
          <p:nvPr/>
        </p:nvSpPr>
        <p:spPr bwMode="auto">
          <a:xfrm>
            <a:off x="8077201" y="4953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?</a:t>
            </a:r>
          </a:p>
        </p:txBody>
      </p:sp>
      <p:sp>
        <p:nvSpPr>
          <p:cNvPr id="198678" name="Line 23"/>
          <p:cNvSpPr>
            <a:spLocks noChangeShapeType="1"/>
          </p:cNvSpPr>
          <p:nvPr/>
        </p:nvSpPr>
        <p:spPr bwMode="auto">
          <a:xfrm flipV="1">
            <a:off x="5410200" y="2514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79" name="Line 24"/>
          <p:cNvSpPr>
            <a:spLocks noChangeShapeType="1"/>
          </p:cNvSpPr>
          <p:nvPr/>
        </p:nvSpPr>
        <p:spPr bwMode="auto">
          <a:xfrm flipV="1">
            <a:off x="7239000" y="2514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80" name="Line 25"/>
          <p:cNvSpPr>
            <a:spLocks noChangeShapeType="1"/>
          </p:cNvSpPr>
          <p:nvPr/>
        </p:nvSpPr>
        <p:spPr bwMode="auto">
          <a:xfrm flipV="1">
            <a:off x="38100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81" name="Line 26"/>
          <p:cNvSpPr>
            <a:spLocks noChangeShapeType="1"/>
          </p:cNvSpPr>
          <p:nvPr/>
        </p:nvSpPr>
        <p:spPr bwMode="auto">
          <a:xfrm>
            <a:off x="3810000" y="25146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82" name="Rectangle 27"/>
          <p:cNvSpPr>
            <a:spLocks noChangeArrowheads="1"/>
          </p:cNvSpPr>
          <p:nvPr/>
        </p:nvSpPr>
        <p:spPr bwMode="auto">
          <a:xfrm>
            <a:off x="4572001" y="2165351"/>
            <a:ext cx="30684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Relative resource-produced value</a:t>
            </a:r>
          </a:p>
        </p:txBody>
      </p:sp>
      <p:sp>
        <p:nvSpPr>
          <p:cNvPr id="198683" name="Rectangle 28"/>
          <p:cNvSpPr>
            <a:spLocks noChangeArrowheads="1"/>
          </p:cNvSpPr>
          <p:nvPr/>
        </p:nvSpPr>
        <p:spPr bwMode="auto">
          <a:xfrm>
            <a:off x="3962400" y="2514601"/>
            <a:ext cx="1841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fi-FI" altLang="en-US" sz="1500"/>
          </a:p>
        </p:txBody>
      </p:sp>
      <p:sp>
        <p:nvSpPr>
          <p:cNvPr id="198684" name="Rectangle 29"/>
          <p:cNvSpPr>
            <a:spLocks noChangeArrowheads="1"/>
          </p:cNvSpPr>
          <p:nvPr/>
        </p:nvSpPr>
        <p:spPr bwMode="auto">
          <a:xfrm>
            <a:off x="3962400" y="2438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fi-FI" altLang="en-US"/>
          </a:p>
        </p:txBody>
      </p:sp>
      <p:sp>
        <p:nvSpPr>
          <p:cNvPr id="198685" name="Rectangle 30"/>
          <p:cNvSpPr>
            <a:spLocks noChangeArrowheads="1"/>
          </p:cNvSpPr>
          <p:nvPr/>
        </p:nvSpPr>
        <p:spPr bwMode="auto">
          <a:xfrm>
            <a:off x="4267201" y="2514601"/>
            <a:ext cx="7104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Lower</a:t>
            </a:r>
          </a:p>
        </p:txBody>
      </p:sp>
      <p:sp>
        <p:nvSpPr>
          <p:cNvPr id="198686" name="Rectangle 31"/>
          <p:cNvSpPr>
            <a:spLocks noChangeArrowheads="1"/>
          </p:cNvSpPr>
          <p:nvPr/>
        </p:nvSpPr>
        <p:spPr bwMode="auto">
          <a:xfrm>
            <a:off x="5867401" y="2514601"/>
            <a:ext cx="671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Parity</a:t>
            </a:r>
          </a:p>
        </p:txBody>
      </p:sp>
      <p:sp>
        <p:nvSpPr>
          <p:cNvPr id="198687" name="Rectangle 32"/>
          <p:cNvSpPr>
            <a:spLocks noChangeArrowheads="1"/>
          </p:cNvSpPr>
          <p:nvPr/>
        </p:nvSpPr>
        <p:spPr bwMode="auto">
          <a:xfrm>
            <a:off x="7848600" y="2514601"/>
            <a:ext cx="7537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Higher</a:t>
            </a:r>
          </a:p>
        </p:txBody>
      </p:sp>
      <p:sp>
        <p:nvSpPr>
          <p:cNvPr id="198688" name="Rectangle 33"/>
          <p:cNvSpPr>
            <a:spLocks noChangeArrowheads="1"/>
          </p:cNvSpPr>
          <p:nvPr/>
        </p:nvSpPr>
        <p:spPr bwMode="auto">
          <a:xfrm>
            <a:off x="2819401" y="2133600"/>
            <a:ext cx="93487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Relative</a:t>
            </a:r>
          </a:p>
          <a:p>
            <a:r>
              <a:rPr lang="en-US" altLang="en-US" sz="1500"/>
              <a:t>resource</a:t>
            </a:r>
          </a:p>
          <a:p>
            <a:r>
              <a:rPr lang="en-US" altLang="en-US" sz="1500"/>
              <a:t>costs</a:t>
            </a:r>
          </a:p>
        </p:txBody>
      </p:sp>
      <p:sp>
        <p:nvSpPr>
          <p:cNvPr id="198689" name="Rectangle 34"/>
          <p:cNvSpPr>
            <a:spLocks noChangeArrowheads="1"/>
          </p:cNvSpPr>
          <p:nvPr/>
        </p:nvSpPr>
        <p:spPr bwMode="auto">
          <a:xfrm>
            <a:off x="2895601" y="3200401"/>
            <a:ext cx="7104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Lower</a:t>
            </a:r>
          </a:p>
        </p:txBody>
      </p:sp>
      <p:sp>
        <p:nvSpPr>
          <p:cNvPr id="198690" name="Rectangle 35"/>
          <p:cNvSpPr>
            <a:spLocks noChangeArrowheads="1"/>
          </p:cNvSpPr>
          <p:nvPr/>
        </p:nvSpPr>
        <p:spPr bwMode="auto">
          <a:xfrm>
            <a:off x="2895601" y="4038601"/>
            <a:ext cx="671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Parity</a:t>
            </a:r>
          </a:p>
        </p:txBody>
      </p:sp>
      <p:sp>
        <p:nvSpPr>
          <p:cNvPr id="198691" name="Rectangle 36"/>
          <p:cNvSpPr>
            <a:spLocks noChangeArrowheads="1"/>
          </p:cNvSpPr>
          <p:nvPr/>
        </p:nvSpPr>
        <p:spPr bwMode="auto">
          <a:xfrm>
            <a:off x="2819400" y="5029201"/>
            <a:ext cx="7537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500"/>
              <a:t>Higher</a:t>
            </a:r>
          </a:p>
        </p:txBody>
      </p:sp>
    </p:spTree>
    <p:extLst>
      <p:ext uri="{BB962C8B-B14F-4D97-AF65-F5344CB8AC3E}">
        <p14:creationId xmlns:p14="http://schemas.microsoft.com/office/powerpoint/2010/main" val="2985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rgbClr val="7B9899"/>
                </a:solidFill>
                <a:ea typeface="ＭＳ Ｐゴシック" charset="-128"/>
              </a:rPr>
              <a:t>Strategies to realize competitive advantage (Porter, Treacy and Wiersema)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20070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Cost leadership/operational excellence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Differentiation/product leadership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Focus/customer intimacy</a:t>
            </a:r>
          </a:p>
        </p:txBody>
      </p:sp>
    </p:spTree>
    <p:extLst>
      <p:ext uri="{BB962C8B-B14F-4D97-AF65-F5344CB8AC3E}">
        <p14:creationId xmlns:p14="http://schemas.microsoft.com/office/powerpoint/2010/main" val="15806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who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participants</a:t>
            </a:r>
          </a:p>
          <a:p>
            <a:r>
              <a:rPr lang="en-US" dirty="0" smtClean="0"/>
              <a:t>Teams </a:t>
            </a:r>
            <a:r>
              <a:rPr lang="en-US" dirty="0" smtClean="0"/>
              <a:t>and </a:t>
            </a:r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8 teams of 4 students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82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Test the audience</a:t>
            </a:r>
          </a:p>
        </p:txBody>
      </p:sp>
      <p:sp>
        <p:nvSpPr>
          <p:cNvPr id="20275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Mention examples of companies that use the Internet to create a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3826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Results</a:t>
            </a:r>
          </a:p>
        </p:txBody>
      </p:sp>
      <p:sp>
        <p:nvSpPr>
          <p:cNvPr id="20480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Multi-channel strategy as access-based positioning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Multi-channel strategy as a defense by increasing barriers to entry</a:t>
            </a:r>
          </a:p>
        </p:txBody>
      </p:sp>
    </p:spTree>
    <p:extLst>
      <p:ext uri="{BB962C8B-B14F-4D97-AF65-F5344CB8AC3E}">
        <p14:creationId xmlns:p14="http://schemas.microsoft.com/office/powerpoint/2010/main" val="11155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b="1" i="1">
                <a:solidFill>
                  <a:srgbClr val="7B9899"/>
                </a:solidFill>
                <a:ea typeface="ＭＳ Ｐゴシック" charset="-128"/>
              </a:rPr>
              <a:t>III.2</a:t>
            </a:r>
            <a:r>
              <a:rPr lang="en-US" altLang="en-US" sz="3600">
                <a:solidFill>
                  <a:srgbClr val="7B9899"/>
                </a:solidFill>
                <a:ea typeface="ＭＳ Ｐゴシック" charset="-128"/>
              </a:rPr>
              <a:t> Resource based view (Penrose, 1959, Barney, 1991)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20685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firm as a bundle of resources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Competitive advantage when resources are:</a:t>
            </a:r>
          </a:p>
          <a:p>
            <a:pPr eaLnBrk="1" hangingPunct="1">
              <a:buFontTx/>
              <a:buNone/>
            </a:pPr>
            <a:r>
              <a:rPr lang="en-US" altLang="en-US">
                <a:ea typeface="ＭＳ Ｐゴシック" charset="-128"/>
              </a:rPr>
              <a:t>- Valuable</a:t>
            </a:r>
          </a:p>
          <a:p>
            <a:pPr eaLnBrk="1" hangingPunct="1">
              <a:buFontTx/>
              <a:buNone/>
            </a:pPr>
            <a:r>
              <a:rPr lang="en-US" altLang="en-US">
                <a:ea typeface="ＭＳ Ｐゴシック" charset="-128"/>
              </a:rPr>
              <a:t>- Rare</a:t>
            </a:r>
          </a:p>
          <a:p>
            <a:pPr eaLnBrk="1" hangingPunct="1">
              <a:buFontTx/>
              <a:buNone/>
            </a:pPr>
            <a:r>
              <a:rPr lang="en-US" altLang="en-US">
                <a:ea typeface="ＭＳ Ｐゴシック" charset="-128"/>
              </a:rPr>
              <a:t>- Costly to imitate</a:t>
            </a:r>
          </a:p>
          <a:p>
            <a:pPr eaLnBrk="1" hangingPunct="1">
              <a:buFontTx/>
              <a:buNone/>
            </a:pPr>
            <a:r>
              <a:rPr lang="en-US" altLang="en-US">
                <a:ea typeface="ＭＳ Ｐゴシック" charset="-128"/>
              </a:rPr>
              <a:t>- Organized</a:t>
            </a:r>
          </a:p>
        </p:txBody>
      </p:sp>
    </p:spTree>
    <p:extLst>
      <p:ext uri="{BB962C8B-B14F-4D97-AF65-F5344CB8AC3E}">
        <p14:creationId xmlns:p14="http://schemas.microsoft.com/office/powerpoint/2010/main" val="20723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Results</a:t>
            </a:r>
          </a:p>
        </p:txBody>
      </p:sp>
      <p:sp>
        <p:nvSpPr>
          <p:cNvPr id="20889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e-Technology as a resource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IT-knowledge as resource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Back-end integration as resource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Direct channel experience (economy of scope)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Advantage of scale and scope disappear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Switching costs by multi channel strategy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charset="-128"/>
              </a:rPr>
              <a:t>Focus on brand(s)</a:t>
            </a: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12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Resources</a:t>
            </a:r>
          </a:p>
        </p:txBody>
      </p:sp>
      <p:sp>
        <p:nvSpPr>
          <p:cNvPr id="21094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Catalog sellers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Channel conflicts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 sz="2400">
                <a:ea typeface="ＭＳ Ｐゴシック" charset="-128"/>
              </a:rPr>
              <a:t>Disruption in retailing (Christensen and Tedlow, 2000)</a:t>
            </a:r>
          </a:p>
        </p:txBody>
      </p:sp>
    </p:spTree>
    <p:extLst>
      <p:ext uri="{BB962C8B-B14F-4D97-AF65-F5344CB8AC3E}">
        <p14:creationId xmlns:p14="http://schemas.microsoft.com/office/powerpoint/2010/main" val="184767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ea typeface="ＭＳ Ｐゴシック" charset="-128"/>
              </a:rPr>
              <a:t>Reasons for using the internet</a:t>
            </a:r>
            <a:endParaRPr lang="en-US" altLang="en-US">
              <a:ea typeface="ＭＳ Ｐゴシック" charset="-128"/>
            </a:endParaRPr>
          </a:p>
        </p:txBody>
      </p:sp>
      <p:graphicFrame>
        <p:nvGraphicFramePr>
          <p:cNvPr id="99331" name="Group 3"/>
          <p:cNvGraphicFramePr>
            <a:graphicFrameLocks noGrp="1"/>
          </p:cNvGraphicFramePr>
          <p:nvPr/>
        </p:nvGraphicFramePr>
        <p:xfrm>
          <a:off x="2667000" y="2057401"/>
          <a:ext cx="6400800" cy="4232277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1030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Channel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Price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per transaction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Web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$    1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Call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$   10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Retail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$   50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Personal sales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$ 200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3017" name="Text Box 26"/>
          <p:cNvSpPr txBox="1">
            <a:spLocks noChangeArrowheads="1"/>
          </p:cNvSpPr>
          <p:nvPr/>
        </p:nvSpPr>
        <p:spPr bwMode="auto">
          <a:xfrm>
            <a:off x="2514600" y="6248400"/>
            <a:ext cx="2362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Simons et al. (2002)</a:t>
            </a:r>
          </a:p>
        </p:txBody>
      </p:sp>
    </p:spTree>
    <p:extLst>
      <p:ext uri="{BB962C8B-B14F-4D97-AF65-F5344CB8AC3E}">
        <p14:creationId xmlns:p14="http://schemas.microsoft.com/office/powerpoint/2010/main" val="169605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88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b="1" i="1">
                <a:solidFill>
                  <a:srgbClr val="7B9899"/>
                </a:solidFill>
                <a:ea typeface="ＭＳ Ｐゴシック" charset="-128"/>
              </a:rPr>
              <a:t>III.3</a:t>
            </a:r>
            <a:r>
              <a:rPr lang="en-US" altLang="en-US" sz="3800">
                <a:solidFill>
                  <a:srgbClr val="7B9899"/>
                </a:solidFill>
                <a:ea typeface="ＭＳ Ｐゴシック" charset="-128"/>
              </a:rPr>
              <a:t> Strategy perspective</a:t>
            </a:r>
            <a:endParaRPr lang="en-US" altLang="en-US">
              <a:solidFill>
                <a:srgbClr val="7B9899"/>
              </a:solidFill>
              <a:ea typeface="ＭＳ Ｐゴシック" charset="-128"/>
            </a:endParaRPr>
          </a:p>
        </p:txBody>
      </p:sp>
      <p:sp>
        <p:nvSpPr>
          <p:cNvPr id="2150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multi-channel strategy</a:t>
            </a:r>
          </a:p>
        </p:txBody>
      </p:sp>
    </p:spTree>
    <p:extLst>
      <p:ext uri="{BB962C8B-B14F-4D97-AF65-F5344CB8AC3E}">
        <p14:creationId xmlns:p14="http://schemas.microsoft.com/office/powerpoint/2010/main" val="9313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Advantages internet</a:t>
            </a:r>
          </a:p>
        </p:txBody>
      </p:sp>
      <p:sp>
        <p:nvSpPr>
          <p:cNvPr id="2170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Costs reduction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Differentiation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Defensive</a:t>
            </a:r>
          </a:p>
        </p:txBody>
      </p:sp>
    </p:spTree>
    <p:extLst>
      <p:ext uri="{BB962C8B-B14F-4D97-AF65-F5344CB8AC3E}">
        <p14:creationId xmlns:p14="http://schemas.microsoft.com/office/powerpoint/2010/main" val="9129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Disadvantages internet</a:t>
            </a:r>
          </a:p>
        </p:txBody>
      </p:sp>
      <p:sp>
        <p:nvSpPr>
          <p:cNvPr id="21913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Perceived risk (lack of trust)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Delivery and return problems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Impersonal relationship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No psychical inspection</a:t>
            </a:r>
          </a:p>
        </p:txBody>
      </p:sp>
    </p:spTree>
    <p:extLst>
      <p:ext uri="{BB962C8B-B14F-4D97-AF65-F5344CB8AC3E}">
        <p14:creationId xmlns:p14="http://schemas.microsoft.com/office/powerpoint/2010/main" val="8458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your team</a:t>
            </a:r>
          </a:p>
          <a:p>
            <a:r>
              <a:rPr lang="en-US" dirty="0" smtClean="0"/>
              <a:t>Choose your (individual) company</a:t>
            </a:r>
            <a:endParaRPr lang="en-US" dirty="0" smtClean="0"/>
          </a:p>
          <a:p>
            <a:r>
              <a:rPr lang="en-US" dirty="0" smtClean="0"/>
              <a:t>Marketing</a:t>
            </a:r>
            <a:r>
              <a:rPr lang="en-US" dirty="0" smtClean="0"/>
              <a:t>: the </a:t>
            </a:r>
            <a:r>
              <a:rPr lang="en-US" dirty="0" smtClean="0"/>
              <a:t>theory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5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The solution</a:t>
            </a:r>
          </a:p>
        </p:txBody>
      </p:sp>
      <p:sp>
        <p:nvSpPr>
          <p:cNvPr id="2211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BRICKS AND CLICKS</a:t>
            </a:r>
          </a:p>
        </p:txBody>
      </p:sp>
    </p:spTree>
    <p:extLst>
      <p:ext uri="{BB962C8B-B14F-4D97-AF65-F5344CB8AC3E}">
        <p14:creationId xmlns:p14="http://schemas.microsoft.com/office/powerpoint/2010/main" val="199277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Adding the internet</a:t>
            </a:r>
          </a:p>
        </p:txBody>
      </p:sp>
      <p:graphicFrame>
        <p:nvGraphicFramePr>
          <p:cNvPr id="104451" name="Group 3"/>
          <p:cNvGraphicFramePr>
            <a:graphicFrameLocks noGrp="1"/>
          </p:cNvGraphicFramePr>
          <p:nvPr/>
        </p:nvGraphicFramePr>
        <p:xfrm>
          <a:off x="1905000" y="1676401"/>
          <a:ext cx="8001000" cy="4505349"/>
        </p:xfrm>
        <a:graphic>
          <a:graphicData uri="http://schemas.openxmlformats.org/drawingml/2006/table">
            <a:tbl>
              <a:tblPr/>
              <a:tblGrid>
                <a:gridCol w="2457450"/>
                <a:gridCol w="2457450"/>
                <a:gridCol w="3086100"/>
              </a:tblGrid>
              <a:tr h="1457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Channel used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Original purchase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Purchases during 24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month period</a:t>
                      </a:r>
                      <a:endParaRPr kumimoji="0" lang="en-US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Catalog only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76.2 %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68.8 %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Internet only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6.5 %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 5.6 %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Store only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17.3 %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13.3 %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Multiple channels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i-FI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charset="2"/>
                        <a:defRPr sz="23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8CADAE"/>
                        </a:buClr>
                        <a:buSzPct val="75000"/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8C7B70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Georgia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FB08C"/>
                        </a:buClr>
                        <a:defRPr sz="1600">
                          <a:solidFill>
                            <a:schemeClr val="tx1"/>
                          </a:solidFill>
                          <a:latin typeface="Georgi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12.3 %</a:t>
                      </a: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3264" name="Text Box 33"/>
          <p:cNvSpPr txBox="1">
            <a:spLocks noChangeArrowheads="1"/>
          </p:cNvSpPr>
          <p:nvPr/>
        </p:nvSpPr>
        <p:spPr bwMode="auto">
          <a:xfrm>
            <a:off x="1905000" y="6400800"/>
            <a:ext cx="2590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Dholakia (2005)</a:t>
            </a:r>
          </a:p>
        </p:txBody>
      </p:sp>
    </p:spTree>
    <p:extLst>
      <p:ext uri="{BB962C8B-B14F-4D97-AF65-F5344CB8AC3E}">
        <p14:creationId xmlns:p14="http://schemas.microsoft.com/office/powerpoint/2010/main" val="32018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281" name="Object 2"/>
          <p:cNvGraphicFramePr>
            <a:graphicFrameLocks noChangeAspect="1"/>
          </p:cNvGraphicFramePr>
          <p:nvPr/>
        </p:nvGraphicFramePr>
        <p:xfrm>
          <a:off x="2209800" y="1600200"/>
          <a:ext cx="79248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Document" r:id="rId4" imgW="5820277" imgH="1390079" progId="Word.Document.8">
                  <p:embed/>
                </p:oleObj>
              </mc:Choice>
              <mc:Fallback>
                <p:oleObj name="Document" r:id="rId4" imgW="5820277" imgH="139007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00200"/>
                        <a:ext cx="79248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82" name="Text Box 3"/>
          <p:cNvSpPr txBox="1">
            <a:spLocks noChangeArrowheads="1"/>
          </p:cNvSpPr>
          <p:nvPr/>
        </p:nvSpPr>
        <p:spPr bwMode="auto">
          <a:xfrm>
            <a:off x="2209800" y="58674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Dholakia et al. (2005)</a:t>
            </a:r>
          </a:p>
        </p:txBody>
      </p:sp>
    </p:spTree>
    <p:extLst>
      <p:ext uri="{BB962C8B-B14F-4D97-AF65-F5344CB8AC3E}">
        <p14:creationId xmlns:p14="http://schemas.microsoft.com/office/powerpoint/2010/main" val="9649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Results</a:t>
            </a:r>
          </a:p>
        </p:txBody>
      </p:sp>
      <p:sp>
        <p:nvSpPr>
          <p:cNvPr id="22733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Multi-channel enhances loyalty, although the results are mixed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Multi-channel customers buy more (?)</a:t>
            </a:r>
          </a:p>
        </p:txBody>
      </p:sp>
    </p:spTree>
    <p:extLst>
      <p:ext uri="{BB962C8B-B14F-4D97-AF65-F5344CB8AC3E}">
        <p14:creationId xmlns:p14="http://schemas.microsoft.com/office/powerpoint/2010/main" val="16222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ea typeface="ＭＳ Ｐゴシック" charset="-128"/>
              </a:rPr>
              <a:t>Reasons introducing online banking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22937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7620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379" name="Text Box 13"/>
          <p:cNvSpPr txBox="1">
            <a:spLocks noChangeArrowheads="1"/>
          </p:cNvSpPr>
          <p:nvPr/>
        </p:nvSpPr>
        <p:spPr bwMode="auto">
          <a:xfrm>
            <a:off x="2438400" y="6324601"/>
            <a:ext cx="16764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0"/>
              <a:t>Source: Bradley and Stewart, 2003</a:t>
            </a:r>
          </a:p>
        </p:txBody>
      </p:sp>
    </p:spTree>
    <p:extLst>
      <p:ext uri="{BB962C8B-B14F-4D97-AF65-F5344CB8AC3E}">
        <p14:creationId xmlns:p14="http://schemas.microsoft.com/office/powerpoint/2010/main" val="122134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ea typeface="ＭＳ Ｐゴシック" charset="-128"/>
              </a:rPr>
              <a:t>Factors influencing multi-channel strategy in financial industry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231426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8153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7" name="Text Box 20"/>
          <p:cNvSpPr txBox="1">
            <a:spLocks noChangeArrowheads="1"/>
          </p:cNvSpPr>
          <p:nvPr/>
        </p:nvSpPr>
        <p:spPr bwMode="auto">
          <a:xfrm>
            <a:off x="2057400" y="624046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/>
              <a:t>Source: Coelho and Easingwood, 2003</a:t>
            </a:r>
          </a:p>
        </p:txBody>
      </p:sp>
    </p:spTree>
    <p:extLst>
      <p:ext uri="{BB962C8B-B14F-4D97-AF65-F5344CB8AC3E}">
        <p14:creationId xmlns:p14="http://schemas.microsoft.com/office/powerpoint/2010/main" val="14156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charset="-128"/>
              </a:rPr>
              <a:t>The research shopper </a:t>
            </a:r>
          </a:p>
        </p:txBody>
      </p:sp>
      <p:sp>
        <p:nvSpPr>
          <p:cNvPr id="23347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Attribute driven decision making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Lack of channel lock-in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Cross channel synergy</a:t>
            </a:r>
          </a:p>
        </p:txBody>
      </p:sp>
      <p:sp>
        <p:nvSpPr>
          <p:cNvPr id="233475" name="Text Box 4"/>
          <p:cNvSpPr txBox="1">
            <a:spLocks noChangeArrowheads="1"/>
          </p:cNvSpPr>
          <p:nvPr/>
        </p:nvSpPr>
        <p:spPr bwMode="auto">
          <a:xfrm>
            <a:off x="2438400" y="5486400"/>
            <a:ext cx="3657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/>
              <a:t>Verhoef et al. (2005)</a:t>
            </a:r>
          </a:p>
        </p:txBody>
      </p:sp>
    </p:spTree>
    <p:extLst>
      <p:ext uri="{BB962C8B-B14F-4D97-AF65-F5344CB8AC3E}">
        <p14:creationId xmlns:p14="http://schemas.microsoft.com/office/powerpoint/2010/main" val="6625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The research shopper</a:t>
            </a:r>
          </a:p>
        </p:txBody>
      </p:sp>
      <p:graphicFrame>
        <p:nvGraphicFramePr>
          <p:cNvPr id="235522" name="Object 3"/>
          <p:cNvGraphicFramePr>
            <a:graphicFrameLocks noChangeAspect="1"/>
          </p:cNvGraphicFramePr>
          <p:nvPr/>
        </p:nvGraphicFramePr>
        <p:xfrm>
          <a:off x="1905000" y="1752600"/>
          <a:ext cx="8534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Document" r:id="rId4" imgW="5820277" imgH="945831" progId="Word.Document.8">
                  <p:embed/>
                </p:oleObj>
              </mc:Choice>
              <mc:Fallback>
                <p:oleObj name="Document" r:id="rId4" imgW="5820277" imgH="94583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52600"/>
                        <a:ext cx="85344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23" name="Text Box 4"/>
          <p:cNvSpPr txBox="1">
            <a:spLocks noChangeArrowheads="1"/>
          </p:cNvSpPr>
          <p:nvPr/>
        </p:nvSpPr>
        <p:spPr bwMode="auto">
          <a:xfrm>
            <a:off x="1889125" y="5927725"/>
            <a:ext cx="2579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i="1"/>
              <a:t>Van Baal and Dach (2005)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7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E-Business: the perspectives</a:t>
            </a:r>
          </a:p>
        </p:txBody>
      </p:sp>
      <p:sp>
        <p:nvSpPr>
          <p:cNvPr id="237570" name="Text Box 3"/>
          <p:cNvSpPr txBox="1">
            <a:spLocks noChangeArrowheads="1"/>
          </p:cNvSpPr>
          <p:nvPr/>
        </p:nvSpPr>
        <p:spPr bwMode="auto">
          <a:xfrm>
            <a:off x="2514600" y="3429001"/>
            <a:ext cx="2438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Technology perspective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 (2)</a:t>
            </a:r>
          </a:p>
        </p:txBody>
      </p:sp>
      <p:sp>
        <p:nvSpPr>
          <p:cNvPr id="237571" name="Text Box 4"/>
          <p:cNvSpPr txBox="1">
            <a:spLocks noChangeArrowheads="1"/>
          </p:cNvSpPr>
          <p:nvPr/>
        </p:nvSpPr>
        <p:spPr bwMode="auto">
          <a:xfrm>
            <a:off x="4876800" y="2209801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991414"/>
                </a:solidFill>
              </a:rPr>
              <a:t>Financial perspective (4)</a:t>
            </a:r>
          </a:p>
        </p:txBody>
      </p:sp>
      <p:sp>
        <p:nvSpPr>
          <p:cNvPr id="237572" name="Text Box 5"/>
          <p:cNvSpPr txBox="1">
            <a:spLocks noChangeArrowheads="1"/>
          </p:cNvSpPr>
          <p:nvPr/>
        </p:nvSpPr>
        <p:spPr bwMode="auto">
          <a:xfrm>
            <a:off x="7391400" y="3505201"/>
            <a:ext cx="274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Industry perspective (3)</a:t>
            </a:r>
          </a:p>
        </p:txBody>
      </p:sp>
      <p:sp>
        <p:nvSpPr>
          <p:cNvPr id="237573" name="Text Box 6"/>
          <p:cNvSpPr txBox="1">
            <a:spLocks noChangeArrowheads="1"/>
          </p:cNvSpPr>
          <p:nvPr/>
        </p:nvSpPr>
        <p:spPr bwMode="auto">
          <a:xfrm>
            <a:off x="4953000" y="4800601"/>
            <a:ext cx="1828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Consumer perspective (1)</a:t>
            </a:r>
          </a:p>
        </p:txBody>
      </p:sp>
      <p:sp>
        <p:nvSpPr>
          <p:cNvPr id="237574" name="Text Box 7"/>
          <p:cNvSpPr txBox="1">
            <a:spLocks noChangeArrowheads="1"/>
          </p:cNvSpPr>
          <p:nvPr/>
        </p:nvSpPr>
        <p:spPr bwMode="auto">
          <a:xfrm>
            <a:off x="4953000" y="36576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E-Business</a:t>
            </a:r>
          </a:p>
        </p:txBody>
      </p:sp>
      <p:sp>
        <p:nvSpPr>
          <p:cNvPr id="237575" name="AutoShape 8"/>
          <p:cNvSpPr>
            <a:spLocks noChangeArrowheads="1"/>
          </p:cNvSpPr>
          <p:nvPr/>
        </p:nvSpPr>
        <p:spPr bwMode="auto">
          <a:xfrm>
            <a:off x="6705600" y="38100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37576" name="AutoShape 9"/>
          <p:cNvSpPr>
            <a:spLocks noChangeArrowheads="1"/>
          </p:cNvSpPr>
          <p:nvPr/>
        </p:nvSpPr>
        <p:spPr bwMode="auto">
          <a:xfrm>
            <a:off x="5486400" y="3048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37577" name="AutoShape 10"/>
          <p:cNvSpPr>
            <a:spLocks noChangeArrowheads="1"/>
          </p:cNvSpPr>
          <p:nvPr/>
        </p:nvSpPr>
        <p:spPr bwMode="auto">
          <a:xfrm>
            <a:off x="4191000" y="3810000"/>
            <a:ext cx="685800" cy="2286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  <p:sp>
        <p:nvSpPr>
          <p:cNvPr id="237578" name="AutoShape 11"/>
          <p:cNvSpPr>
            <a:spLocks noChangeArrowheads="1"/>
          </p:cNvSpPr>
          <p:nvPr/>
        </p:nvSpPr>
        <p:spPr bwMode="auto">
          <a:xfrm>
            <a:off x="5486400" y="4191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4060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mtClean="0">
                <a:ea typeface="+mn-ea"/>
              </a:rPr>
              <a:t>Electronic Business Models</a:t>
            </a:r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IV: Financial perspective</a:t>
            </a:r>
          </a:p>
        </p:txBody>
      </p:sp>
    </p:spTree>
    <p:extLst>
      <p:ext uri="{BB962C8B-B14F-4D97-AF65-F5344CB8AC3E}">
        <p14:creationId xmlns:p14="http://schemas.microsoft.com/office/powerpoint/2010/main" val="83808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  <a:fontScheme name="Civic">
    <a:majorFont>
      <a:latin typeface="Georgia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Georgia"/>
      <a:ea typeface=""/>
      <a:cs typeface=""/>
      <a:font script="Jpan" typeface="ＭＳ Ｐ明朝"/>
      <a:font script="Hang" typeface="바탕"/>
      <a:font script="Hans" typeface="方正舒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Civic">
    <a:fillStyleLst>
      <a:solidFill>
        <a:schemeClr val="phClr"/>
      </a:solidFill>
      <a:solidFill>
        <a:schemeClr val="phClr">
          <a:tint val="45000"/>
        </a:schemeClr>
      </a:solidFill>
      <a:solidFill>
        <a:schemeClr val="phClr">
          <a:tint val="95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1429" cap="flat" cmpd="sng" algn="ctr">
        <a:solidFill>
          <a:schemeClr val="phClr"/>
        </a:solidFill>
        <a:prstDash val="sysDash"/>
      </a:ln>
      <a:ln w="200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phClr">
              <a:shade val="70000"/>
              <a:satMod val="105000"/>
            </a:schemeClr>
          </a:contourClr>
        </a:sp3d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70000"/>
              <a:satMod val="115000"/>
            </a:schemeClr>
            <a:schemeClr val="phClr">
              <a:tint val="85000"/>
            </a:schemeClr>
          </a:duotone>
        </a:blip>
        <a:tile tx="0" ty="0" sx="85000" sy="85000" flip="none" algn="tl"/>
      </a:blipFill>
      <a:blipFill>
        <a:blip xmlns:r="http://schemas.openxmlformats.org/officeDocument/2006/relationships" r:embed="rId2">
          <a:duotone>
            <a:schemeClr val="phClr">
              <a:shade val="65000"/>
              <a:satMod val="115000"/>
            </a:schemeClr>
            <a:schemeClr val="phClr">
              <a:tint val="85000"/>
            </a:schemeClr>
          </a:duotone>
        </a:blip>
        <a:tile tx="0" ty="0" sx="65000" sy="65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  <a:fontScheme name="Civic">
    <a:majorFont>
      <a:latin typeface="Georgia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Georgia"/>
      <a:ea typeface=""/>
      <a:cs typeface=""/>
      <a:font script="Jpan" typeface="ＭＳ Ｐ明朝"/>
      <a:font script="Hang" typeface="바탕"/>
      <a:font script="Hans" typeface="方正舒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Civic">
    <a:fillStyleLst>
      <a:solidFill>
        <a:schemeClr val="phClr"/>
      </a:solidFill>
      <a:solidFill>
        <a:schemeClr val="phClr">
          <a:tint val="45000"/>
        </a:schemeClr>
      </a:solidFill>
      <a:solidFill>
        <a:schemeClr val="phClr">
          <a:tint val="95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1429" cap="flat" cmpd="sng" algn="ctr">
        <a:solidFill>
          <a:schemeClr val="phClr"/>
        </a:solidFill>
        <a:prstDash val="sysDash"/>
      </a:ln>
      <a:ln w="200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phClr">
              <a:shade val="70000"/>
              <a:satMod val="105000"/>
            </a:schemeClr>
          </a:contourClr>
        </a:sp3d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70000"/>
              <a:satMod val="115000"/>
            </a:schemeClr>
            <a:schemeClr val="phClr">
              <a:tint val="85000"/>
            </a:schemeClr>
          </a:duotone>
        </a:blip>
        <a:tile tx="0" ty="0" sx="85000" sy="85000" flip="none" algn="tl"/>
      </a:blipFill>
      <a:blipFill>
        <a:blip xmlns:r="http://schemas.openxmlformats.org/officeDocument/2006/relationships" r:embed="rId2">
          <a:duotone>
            <a:schemeClr val="phClr">
              <a:shade val="65000"/>
              <a:satMod val="115000"/>
            </a:schemeClr>
            <a:schemeClr val="phClr">
              <a:tint val="85000"/>
            </a:schemeClr>
          </a:duotone>
        </a:blip>
        <a:tile tx="0" ty="0" sx="65000" sy="65000" flip="none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  <a:fontScheme name="Civic">
    <a:majorFont>
      <a:latin typeface="Georgia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Georgia"/>
      <a:ea typeface=""/>
      <a:cs typeface=""/>
      <a:font script="Jpan" typeface="ＭＳ Ｐ明朝"/>
      <a:font script="Hang" typeface="바탕"/>
      <a:font script="Hans" typeface="方正舒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Civic">
    <a:fillStyleLst>
      <a:solidFill>
        <a:schemeClr val="phClr"/>
      </a:solidFill>
      <a:solidFill>
        <a:schemeClr val="phClr">
          <a:tint val="45000"/>
        </a:schemeClr>
      </a:solidFill>
      <a:solidFill>
        <a:schemeClr val="phClr">
          <a:tint val="95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1429" cap="flat" cmpd="sng" algn="ctr">
        <a:solidFill>
          <a:schemeClr val="phClr"/>
        </a:solidFill>
        <a:prstDash val="sysDash"/>
      </a:ln>
      <a:ln w="200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phClr">
              <a:shade val="70000"/>
              <a:satMod val="105000"/>
            </a:schemeClr>
          </a:contourClr>
        </a:sp3d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70000"/>
              <a:satMod val="115000"/>
            </a:schemeClr>
            <a:schemeClr val="phClr">
              <a:tint val="85000"/>
            </a:schemeClr>
          </a:duotone>
        </a:blip>
        <a:tile tx="0" ty="0" sx="85000" sy="85000" flip="none" algn="tl"/>
      </a:blipFill>
      <a:blipFill>
        <a:blip xmlns:r="http://schemas.openxmlformats.org/officeDocument/2006/relationships" r:embed="rId2">
          <a:duotone>
            <a:schemeClr val="phClr">
              <a:shade val="65000"/>
              <a:satMod val="115000"/>
            </a:schemeClr>
            <a:schemeClr val="phClr">
              <a:tint val="85000"/>
            </a:schemeClr>
          </a:duotone>
        </a:blip>
        <a:tile tx="0" ty="0" sx="65000" sy="65000" flip="none" algn="tl"/>
      </a:blipFill>
    </a:bgFillStyleLst>
  </a:fmtScheme>
</a:themeOverride>
</file>

<file path=ppt/theme/themeOverride4.xml><?xml version="1.0" encoding="utf-8"?>
<a:themeOverride xmlns:a="http://schemas.openxmlformats.org/drawingml/2006/main">
  <a:clrScheme name="Civic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D16349"/>
    </a:accent1>
    <a:accent2>
      <a:srgbClr val="CCB400"/>
    </a:accent2>
    <a:accent3>
      <a:srgbClr val="8CADAE"/>
    </a:accent3>
    <a:accent4>
      <a:srgbClr val="8C7B70"/>
    </a:accent4>
    <a:accent5>
      <a:srgbClr val="8FB08C"/>
    </a:accent5>
    <a:accent6>
      <a:srgbClr val="D19049"/>
    </a:accent6>
    <a:hlink>
      <a:srgbClr val="00A3D6"/>
    </a:hlink>
    <a:folHlink>
      <a:srgbClr val="694F07"/>
    </a:folHlink>
  </a:clrScheme>
  <a:fontScheme name="Civic">
    <a:majorFont>
      <a:latin typeface="Georgia"/>
      <a:ea typeface=""/>
      <a:cs typeface=""/>
      <a:font script="Jpan" typeface="ＭＳ Ｐゴシック"/>
      <a:font script="Hang" typeface="돋움"/>
      <a:font script="Hans" typeface="方正舒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Georgia"/>
      <a:ea typeface=""/>
      <a:cs typeface=""/>
      <a:font script="Jpan" typeface="ＭＳ Ｐ明朝"/>
      <a:font script="Hang" typeface="바탕"/>
      <a:font script="Hans" typeface="方正舒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Civic">
    <a:fillStyleLst>
      <a:solidFill>
        <a:schemeClr val="phClr"/>
      </a:solidFill>
      <a:solidFill>
        <a:schemeClr val="phClr">
          <a:tint val="45000"/>
        </a:schemeClr>
      </a:solidFill>
      <a:solidFill>
        <a:schemeClr val="phClr">
          <a:tint val="95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1429" cap="flat" cmpd="sng" algn="ctr">
        <a:solidFill>
          <a:schemeClr val="phClr"/>
        </a:solidFill>
        <a:prstDash val="sysDash"/>
      </a:ln>
      <a:ln w="200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phClr">
              <a:shade val="70000"/>
              <a:satMod val="105000"/>
            </a:schemeClr>
          </a:contourClr>
        </a:sp3d>
      </a:effectStyle>
      <a:effectStyle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70000"/>
              <a:satMod val="115000"/>
            </a:schemeClr>
            <a:schemeClr val="phClr">
              <a:tint val="85000"/>
            </a:schemeClr>
          </a:duotone>
        </a:blip>
        <a:tile tx="0" ty="0" sx="85000" sy="85000" flip="none" algn="tl"/>
      </a:blipFill>
      <a:blipFill>
        <a:blip xmlns:r="http://schemas.openxmlformats.org/officeDocument/2006/relationships" r:embed="rId2">
          <a:duotone>
            <a:schemeClr val="phClr">
              <a:shade val="65000"/>
              <a:satMod val="115000"/>
            </a:schemeClr>
            <a:schemeClr val="phClr">
              <a:tint val="85000"/>
            </a:schemeClr>
          </a:duotone>
        </a:blip>
        <a:tile tx="0" ty="0" sx="65000" sy="6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8927</TotalTime>
  <Words>3327</Words>
  <Application>Microsoft Macintosh PowerPoint</Application>
  <PresentationFormat>Widescreen</PresentationFormat>
  <Paragraphs>1056</Paragraphs>
  <Slides>147</Slides>
  <Notes>79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147</vt:i4>
      </vt:variant>
    </vt:vector>
  </HeadingPairs>
  <TitlesOfParts>
    <vt:vector size="157" baseType="lpstr">
      <vt:lpstr>Calibri</vt:lpstr>
      <vt:lpstr>Calibri Light</vt:lpstr>
      <vt:lpstr>Mangal</vt:lpstr>
      <vt:lpstr>ＭＳ Ｐゴシック</vt:lpstr>
      <vt:lpstr>Times New Roman</vt:lpstr>
      <vt:lpstr>Yu Gothic Light</vt:lpstr>
      <vt:lpstr>Arial</vt:lpstr>
      <vt:lpstr>Office Theme</vt:lpstr>
      <vt:lpstr>Worksheet</vt:lpstr>
      <vt:lpstr>Document</vt:lpstr>
      <vt:lpstr>Online Marketing  2017 - 2018</vt:lpstr>
      <vt:lpstr>The assignments</vt:lpstr>
      <vt:lpstr>Presentations, teams and assignments</vt:lpstr>
      <vt:lpstr>PowerPoint Presentation</vt:lpstr>
      <vt:lpstr>PowerPoint Presentation</vt:lpstr>
      <vt:lpstr>Grading Online Marketing</vt:lpstr>
      <vt:lpstr>Case study Online Marketing</vt:lpstr>
      <vt:lpstr>Who is who</vt:lpstr>
      <vt:lpstr>Week 1</vt:lpstr>
      <vt:lpstr>What is marketing</vt:lpstr>
      <vt:lpstr>This is not</vt:lpstr>
      <vt:lpstr>But</vt:lpstr>
      <vt:lpstr>Typology organisation</vt:lpstr>
      <vt:lpstr>Marketing concept</vt:lpstr>
      <vt:lpstr>PowerPoint Presentation</vt:lpstr>
      <vt:lpstr>PowerPoint Presentation</vt:lpstr>
      <vt:lpstr>Week 2</vt:lpstr>
      <vt:lpstr>PowerPoint Presentation</vt:lpstr>
      <vt:lpstr>What is Online marketing?</vt:lpstr>
      <vt:lpstr>PowerPoint Presentation</vt:lpstr>
      <vt:lpstr>E-Business: the perspectives</vt:lpstr>
      <vt:lpstr>Perspectives</vt:lpstr>
      <vt:lpstr>Perspectives</vt:lpstr>
      <vt:lpstr>The context of e-Business</vt:lpstr>
      <vt:lpstr>Economic developments</vt:lpstr>
      <vt:lpstr>Economic developments</vt:lpstr>
      <vt:lpstr>The market</vt:lpstr>
      <vt:lpstr>Consequences</vt:lpstr>
      <vt:lpstr>Characteristics</vt:lpstr>
      <vt:lpstr>Consequences</vt:lpstr>
      <vt:lpstr>Consequences for companies</vt:lpstr>
      <vt:lpstr>The development of companies</vt:lpstr>
      <vt:lpstr>Developments in ICT</vt:lpstr>
      <vt:lpstr>The new economy</vt:lpstr>
      <vt:lpstr>Week 3</vt:lpstr>
      <vt:lpstr>PowerPoint Presentation</vt:lpstr>
      <vt:lpstr>Online marketing: the perspectives</vt:lpstr>
      <vt:lpstr>Test the audience</vt:lpstr>
      <vt:lpstr>I. Marketing perspective</vt:lpstr>
      <vt:lpstr>Test the audience</vt:lpstr>
      <vt:lpstr>1.1 Nature of services/products</vt:lpstr>
      <vt:lpstr>Classification according to tasks</vt:lpstr>
      <vt:lpstr>Evaluation stage</vt:lpstr>
      <vt:lpstr>The information component</vt:lpstr>
      <vt:lpstr>Information and tangibility</vt:lpstr>
      <vt:lpstr>Positive and negative reinforcement products</vt:lpstr>
      <vt:lpstr>Which products/services</vt:lpstr>
      <vt:lpstr>Service process matrix</vt:lpstr>
      <vt:lpstr>Internet service process matrix</vt:lpstr>
      <vt:lpstr>Conclusions?</vt:lpstr>
      <vt:lpstr>Week 4</vt:lpstr>
      <vt:lpstr>PowerPoint Presentation</vt:lpstr>
      <vt:lpstr>E-Business: the perspectives</vt:lpstr>
      <vt:lpstr>Marketing perspective (I.2)</vt:lpstr>
      <vt:lpstr>Test the audience</vt:lpstr>
      <vt:lpstr>Stages of decision making</vt:lpstr>
      <vt:lpstr>Information search paradox</vt:lpstr>
      <vt:lpstr>Stages and channel preferences</vt:lpstr>
      <vt:lpstr>PowerPoint Presentation</vt:lpstr>
      <vt:lpstr>PowerPoint Presentation</vt:lpstr>
      <vt:lpstr>Marketing perspective (1.3)</vt:lpstr>
      <vt:lpstr>PowerPoint Presentation</vt:lpstr>
      <vt:lpstr>PowerPoint Presentation</vt:lpstr>
      <vt:lpstr>PowerPoint Presentation</vt:lpstr>
      <vt:lpstr>PowerPoint Presentation</vt:lpstr>
      <vt:lpstr>Reasons</vt:lpstr>
      <vt:lpstr>Week 5</vt:lpstr>
      <vt:lpstr>PowerPoint Presentation</vt:lpstr>
      <vt:lpstr>Week 6</vt:lpstr>
      <vt:lpstr>PowerPoint Presentation</vt:lpstr>
      <vt:lpstr>E-Business: the perspectives</vt:lpstr>
      <vt:lpstr>III. The strategy perspective</vt:lpstr>
      <vt:lpstr>III.1 The five forces model to define attractiveness of industry (Porter, 1980)</vt:lpstr>
      <vt:lpstr>Test the audience</vt:lpstr>
      <vt:lpstr>Test the audience</vt:lpstr>
      <vt:lpstr>Disappearance of barriers of entry</vt:lpstr>
      <vt:lpstr>Existing rivalry</vt:lpstr>
      <vt:lpstr>Strategies</vt:lpstr>
      <vt:lpstr>Strategies to realize competitive advantage (Porter, Treacy and Wiersema)</vt:lpstr>
      <vt:lpstr>Test the audience</vt:lpstr>
      <vt:lpstr>Results</vt:lpstr>
      <vt:lpstr>III.2 Resource based view (Penrose, 1959, Barney, 1991)</vt:lpstr>
      <vt:lpstr>Results</vt:lpstr>
      <vt:lpstr>Resources</vt:lpstr>
      <vt:lpstr>Reasons for using the internet</vt:lpstr>
      <vt:lpstr>Dynamic Capabilities</vt:lpstr>
      <vt:lpstr>III.3 Strategy perspective</vt:lpstr>
      <vt:lpstr>Advantages internet</vt:lpstr>
      <vt:lpstr>Disadvantages internet</vt:lpstr>
      <vt:lpstr>The solution</vt:lpstr>
      <vt:lpstr>Adding the internet</vt:lpstr>
      <vt:lpstr>PowerPoint Presentation</vt:lpstr>
      <vt:lpstr>Results</vt:lpstr>
      <vt:lpstr>Reasons introducing online banking</vt:lpstr>
      <vt:lpstr>Factors influencing multi-channel strategy in financial industry</vt:lpstr>
      <vt:lpstr>The research shopper </vt:lpstr>
      <vt:lpstr>The research shopper</vt:lpstr>
      <vt:lpstr>E-Business: the perspectives</vt:lpstr>
      <vt:lpstr>IV: Financial perspective</vt:lpstr>
      <vt:lpstr>Content</vt:lpstr>
      <vt:lpstr>Business model</vt:lpstr>
      <vt:lpstr>Definition (Timmers, 1999)</vt:lpstr>
      <vt:lpstr>Business models</vt:lpstr>
      <vt:lpstr>Old business models (or strategy)</vt:lpstr>
      <vt:lpstr>New business models</vt:lpstr>
      <vt:lpstr>Business models and revenues</vt:lpstr>
      <vt:lpstr>What’s really new about the models</vt:lpstr>
      <vt:lpstr>Week 7</vt:lpstr>
      <vt:lpstr>PowerPoint Presentation</vt:lpstr>
      <vt:lpstr>Week 11 – Marketing: Segmentation </vt:lpstr>
      <vt:lpstr>PowerPoint Presentation</vt:lpstr>
      <vt:lpstr>The theory</vt:lpstr>
      <vt:lpstr>Buying behaviour</vt:lpstr>
      <vt:lpstr>Type of purchase</vt:lpstr>
      <vt:lpstr>PowerPoint Presentation</vt:lpstr>
      <vt:lpstr>Market segmentation</vt:lpstr>
      <vt:lpstr>PowerPoint Presentation</vt:lpstr>
      <vt:lpstr>PowerPoint Presentation</vt:lpstr>
      <vt:lpstr>Segmentation and eCommerce</vt:lpstr>
      <vt:lpstr>Positioning  (CONSISTENCY OF THE 6 P’S)</vt:lpstr>
      <vt:lpstr>PowerPoint Presentation</vt:lpstr>
      <vt:lpstr>Week 12</vt:lpstr>
      <vt:lpstr>PowerPoint Presentation</vt:lpstr>
      <vt:lpstr>Marketing strategy</vt:lpstr>
      <vt:lpstr>Product/Service</vt:lpstr>
      <vt:lpstr>Price</vt:lpstr>
      <vt:lpstr>Customer based</vt:lpstr>
      <vt:lpstr>Price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Competitor based</vt:lpstr>
      <vt:lpstr>Organization based</vt:lpstr>
      <vt:lpstr>Place (distribution)</vt:lpstr>
      <vt:lpstr>PowerPoint Presentation</vt:lpstr>
      <vt:lpstr>Promotion</vt:lpstr>
      <vt:lpstr>PowerPoint Presentation</vt:lpstr>
      <vt:lpstr>One more thing ….</vt:lpstr>
      <vt:lpstr>PowerPoint Presentation</vt:lpstr>
      <vt:lpstr>Week 13</vt:lpstr>
      <vt:lpstr>PowerPoint Presentation</vt:lpstr>
      <vt:lpstr>Week 14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Dick Heinhuis</dc:creator>
  <cp:lastModifiedBy>Dick Heinhuis</cp:lastModifiedBy>
  <cp:revision>52</cp:revision>
  <dcterms:created xsi:type="dcterms:W3CDTF">2017-02-03T08:13:31Z</dcterms:created>
  <dcterms:modified xsi:type="dcterms:W3CDTF">2017-08-28T13:56:20Z</dcterms:modified>
</cp:coreProperties>
</file>